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58" r:id="rId2"/>
  </p:sldMasterIdLst>
  <p:notesMasterIdLst>
    <p:notesMasterId r:id="rId35"/>
  </p:notesMasterIdLst>
  <p:sldIdLst>
    <p:sldId id="440" r:id="rId3"/>
    <p:sldId id="420" r:id="rId4"/>
    <p:sldId id="448" r:id="rId5"/>
    <p:sldId id="447" r:id="rId6"/>
    <p:sldId id="422" r:id="rId7"/>
    <p:sldId id="439" r:id="rId8"/>
    <p:sldId id="469" r:id="rId9"/>
    <p:sldId id="484" r:id="rId10"/>
    <p:sldId id="450" r:id="rId11"/>
    <p:sldId id="443" r:id="rId12"/>
    <p:sldId id="470" r:id="rId13"/>
    <p:sldId id="471" r:id="rId14"/>
    <p:sldId id="472" r:id="rId15"/>
    <p:sldId id="481" r:id="rId16"/>
    <p:sldId id="456" r:id="rId17"/>
    <p:sldId id="457" r:id="rId18"/>
    <p:sldId id="473" r:id="rId19"/>
    <p:sldId id="474" r:id="rId20"/>
    <p:sldId id="475" r:id="rId21"/>
    <p:sldId id="482" r:id="rId22"/>
    <p:sldId id="483" r:id="rId23"/>
    <p:sldId id="476" r:id="rId24"/>
    <p:sldId id="463" r:id="rId25"/>
    <p:sldId id="477" r:id="rId26"/>
    <p:sldId id="479" r:id="rId27"/>
    <p:sldId id="451" r:id="rId28"/>
    <p:sldId id="452" r:id="rId29"/>
    <p:sldId id="453" r:id="rId30"/>
    <p:sldId id="486" r:id="rId31"/>
    <p:sldId id="485" r:id="rId32"/>
    <p:sldId id="487" r:id="rId33"/>
    <p:sldId id="488" r:id="rId34"/>
  </p:sldIdLst>
  <p:sldSz cx="12192000" cy="6858000"/>
  <p:notesSz cx="6858000" cy="9144000"/>
  <p:defaultTextStyle>
    <a:defPPr>
      <a:defRPr lang="en-US"/>
    </a:defPPr>
    <a:lvl1pPr marL="0" algn="l" defTabSz="9141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59" algn="l" defTabSz="9141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18" algn="l" defTabSz="9141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80" algn="l" defTabSz="9141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239" algn="l" defTabSz="9141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298" algn="l" defTabSz="9141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360" algn="l" defTabSz="9141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416" algn="l" defTabSz="9141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478" algn="l" defTabSz="91411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91CE"/>
    <a:srgbClr val="86CCCC"/>
    <a:srgbClr val="66CCFF"/>
    <a:srgbClr val="DA804F"/>
    <a:srgbClr val="D9804E"/>
    <a:srgbClr val="FEBD0A"/>
    <a:srgbClr val="FFA900"/>
    <a:srgbClr val="378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0" autoAdjust="0"/>
    <p:restoredTop sz="80943" autoAdjust="0"/>
  </p:normalViewPr>
  <p:slideViewPr>
    <p:cSldViewPr>
      <p:cViewPr varScale="1">
        <p:scale>
          <a:sx n="55" d="100"/>
          <a:sy n="55" d="100"/>
        </p:scale>
        <p:origin x="1266" y="66"/>
      </p:cViewPr>
      <p:guideLst>
        <p:guide orient="horz" pos="3792"/>
        <p:guide pos="3840"/>
      </p:guideLst>
    </p:cSldViewPr>
  </p:slideViewPr>
  <p:outlineViewPr>
    <p:cViewPr>
      <p:scale>
        <a:sx n="33" d="100"/>
        <a:sy n="33" d="100"/>
      </p:scale>
      <p:origin x="0" y="5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65086-040C-44E2-BC22-347E8366F036}" type="datetimeFigureOut">
              <a:rPr lang="en-US" smtClean="0"/>
              <a:pPr/>
              <a:t>3/7/2016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C4403-4DD5-45F1-87B1-EF33A4FA4D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93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59" algn="l" defTabSz="9141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18" algn="l" defTabSz="9141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80" algn="l" defTabSz="9141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39" algn="l" defTabSz="9141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98" algn="l" defTabSz="9141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60" algn="l" defTabSz="9141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16" algn="l" defTabSz="9141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478" algn="l" defTabSz="9141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97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49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55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49781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7625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40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20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9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34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4477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0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43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1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40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728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47302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474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64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47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76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42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14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2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16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8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133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C4403-4DD5-45F1-87B1-EF33A4FA4DD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2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image" Target="../media/image4.emf"/><Relationship Id="rId5" Type="http://schemas.openxmlformats.org/officeDocument/2006/relationships/tags" Target="../tags/tag4.xml"/><Relationship Id="rId10" Type="http://schemas.openxmlformats.org/officeDocument/2006/relationships/oleObject" Target="../embeddings/oleObject1.bin"/><Relationship Id="rId4" Type="http://schemas.openxmlformats.org/officeDocument/2006/relationships/tags" Target="../tags/tag3.xml"/><Relationship Id="rId9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807" y="2130851"/>
            <a:ext cx="10364391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100" y="3886655"/>
            <a:ext cx="8533805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74" indent="0" algn="ctr">
              <a:buNone/>
              <a:defRPr/>
            </a:lvl2pPr>
            <a:lvl3pPr marL="642750" indent="0" algn="ctr">
              <a:buNone/>
              <a:defRPr/>
            </a:lvl3pPr>
            <a:lvl4pPr marL="964124" indent="0" algn="ctr">
              <a:buNone/>
              <a:defRPr/>
            </a:lvl4pPr>
            <a:lvl5pPr marL="1285500" indent="0" algn="ctr">
              <a:buNone/>
              <a:defRPr/>
            </a:lvl5pPr>
            <a:lvl6pPr marL="1606877" indent="0" algn="ctr">
              <a:buNone/>
              <a:defRPr/>
            </a:lvl6pPr>
            <a:lvl7pPr marL="1928250" indent="0" algn="ctr">
              <a:buNone/>
              <a:defRPr/>
            </a:lvl7pPr>
            <a:lvl8pPr marL="2249626" indent="0" algn="ctr">
              <a:buNone/>
              <a:defRPr/>
            </a:lvl8pPr>
            <a:lvl9pPr marL="257100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61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753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48687" y="178594"/>
            <a:ext cx="2452688" cy="57864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0634" y="178594"/>
            <a:ext cx="7215188" cy="57864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5126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1299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86" descr="intuit_c_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436" y="392113"/>
            <a:ext cx="2595033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98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622301" y="1303338"/>
            <a:ext cx="10905067" cy="19050"/>
            <a:chOff x="290" y="806"/>
            <a:chExt cx="5152" cy="12"/>
          </a:xfrm>
        </p:grpSpPr>
        <p:sp>
          <p:nvSpPr>
            <p:cNvPr id="6" name="Oval 999"/>
            <p:cNvSpPr>
              <a:spLocks noChangeArrowheads="1"/>
            </p:cNvSpPr>
            <p:nvPr userDrawn="1"/>
          </p:nvSpPr>
          <p:spPr bwMode="auto">
            <a:xfrm>
              <a:off x="29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7" name="Oval 1000"/>
            <p:cNvSpPr>
              <a:spLocks noChangeArrowheads="1"/>
            </p:cNvSpPr>
            <p:nvPr userDrawn="1"/>
          </p:nvSpPr>
          <p:spPr bwMode="auto">
            <a:xfrm>
              <a:off x="35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" name="Oval 1001"/>
            <p:cNvSpPr>
              <a:spLocks noChangeArrowheads="1"/>
            </p:cNvSpPr>
            <p:nvPr userDrawn="1"/>
          </p:nvSpPr>
          <p:spPr bwMode="auto">
            <a:xfrm>
              <a:off x="41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9" name="Oval 1002"/>
            <p:cNvSpPr>
              <a:spLocks noChangeArrowheads="1"/>
            </p:cNvSpPr>
            <p:nvPr userDrawn="1"/>
          </p:nvSpPr>
          <p:spPr bwMode="auto">
            <a:xfrm>
              <a:off x="47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0" name="Oval 1003"/>
            <p:cNvSpPr>
              <a:spLocks noChangeArrowheads="1"/>
            </p:cNvSpPr>
            <p:nvPr userDrawn="1"/>
          </p:nvSpPr>
          <p:spPr bwMode="auto">
            <a:xfrm>
              <a:off x="53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" name="Oval 1004"/>
            <p:cNvSpPr>
              <a:spLocks noChangeArrowheads="1"/>
            </p:cNvSpPr>
            <p:nvPr userDrawn="1"/>
          </p:nvSpPr>
          <p:spPr bwMode="auto">
            <a:xfrm>
              <a:off x="60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" name="Oval 1005"/>
            <p:cNvSpPr>
              <a:spLocks noChangeArrowheads="1"/>
            </p:cNvSpPr>
            <p:nvPr userDrawn="1"/>
          </p:nvSpPr>
          <p:spPr bwMode="auto">
            <a:xfrm>
              <a:off x="66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" name="Oval 1006"/>
            <p:cNvSpPr>
              <a:spLocks noChangeArrowheads="1"/>
            </p:cNvSpPr>
            <p:nvPr userDrawn="1"/>
          </p:nvSpPr>
          <p:spPr bwMode="auto">
            <a:xfrm>
              <a:off x="72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4" name="Oval 1007"/>
            <p:cNvSpPr>
              <a:spLocks noChangeArrowheads="1"/>
            </p:cNvSpPr>
            <p:nvPr userDrawn="1"/>
          </p:nvSpPr>
          <p:spPr bwMode="auto">
            <a:xfrm>
              <a:off x="78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" name="Oval 1008"/>
            <p:cNvSpPr>
              <a:spLocks noChangeArrowheads="1"/>
            </p:cNvSpPr>
            <p:nvPr userDrawn="1"/>
          </p:nvSpPr>
          <p:spPr bwMode="auto">
            <a:xfrm>
              <a:off x="84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6" name="Oval 1009"/>
            <p:cNvSpPr>
              <a:spLocks noChangeArrowheads="1"/>
            </p:cNvSpPr>
            <p:nvPr userDrawn="1"/>
          </p:nvSpPr>
          <p:spPr bwMode="auto">
            <a:xfrm>
              <a:off x="91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7" name="Oval 1010"/>
            <p:cNvSpPr>
              <a:spLocks noChangeArrowheads="1"/>
            </p:cNvSpPr>
            <p:nvPr userDrawn="1"/>
          </p:nvSpPr>
          <p:spPr bwMode="auto">
            <a:xfrm>
              <a:off x="97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8" name="Oval 1011"/>
            <p:cNvSpPr>
              <a:spLocks noChangeArrowheads="1"/>
            </p:cNvSpPr>
            <p:nvPr userDrawn="1"/>
          </p:nvSpPr>
          <p:spPr bwMode="auto">
            <a:xfrm>
              <a:off x="103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9" name="Oval 1012"/>
            <p:cNvSpPr>
              <a:spLocks noChangeArrowheads="1"/>
            </p:cNvSpPr>
            <p:nvPr userDrawn="1"/>
          </p:nvSpPr>
          <p:spPr bwMode="auto">
            <a:xfrm>
              <a:off x="109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20" name="Oval 1013"/>
            <p:cNvSpPr>
              <a:spLocks noChangeArrowheads="1"/>
            </p:cNvSpPr>
            <p:nvPr userDrawn="1"/>
          </p:nvSpPr>
          <p:spPr bwMode="auto">
            <a:xfrm>
              <a:off x="115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21" name="Oval 1014"/>
            <p:cNvSpPr>
              <a:spLocks noChangeArrowheads="1"/>
            </p:cNvSpPr>
            <p:nvPr userDrawn="1"/>
          </p:nvSpPr>
          <p:spPr bwMode="auto">
            <a:xfrm>
              <a:off x="122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22" name="Oval 1015"/>
            <p:cNvSpPr>
              <a:spLocks noChangeArrowheads="1"/>
            </p:cNvSpPr>
            <p:nvPr userDrawn="1"/>
          </p:nvSpPr>
          <p:spPr bwMode="auto">
            <a:xfrm>
              <a:off x="128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23" name="Oval 1016"/>
            <p:cNvSpPr>
              <a:spLocks noChangeArrowheads="1"/>
            </p:cNvSpPr>
            <p:nvPr userDrawn="1"/>
          </p:nvSpPr>
          <p:spPr bwMode="auto">
            <a:xfrm>
              <a:off x="134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24" name="Oval 1017"/>
            <p:cNvSpPr>
              <a:spLocks noChangeArrowheads="1"/>
            </p:cNvSpPr>
            <p:nvPr userDrawn="1"/>
          </p:nvSpPr>
          <p:spPr bwMode="auto">
            <a:xfrm>
              <a:off x="140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25" name="Oval 1018"/>
            <p:cNvSpPr>
              <a:spLocks noChangeArrowheads="1"/>
            </p:cNvSpPr>
            <p:nvPr userDrawn="1"/>
          </p:nvSpPr>
          <p:spPr bwMode="auto">
            <a:xfrm>
              <a:off x="146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26" name="Oval 1019"/>
            <p:cNvSpPr>
              <a:spLocks noChangeArrowheads="1"/>
            </p:cNvSpPr>
            <p:nvPr userDrawn="1"/>
          </p:nvSpPr>
          <p:spPr bwMode="auto">
            <a:xfrm>
              <a:off x="152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27" name="Oval 1020"/>
            <p:cNvSpPr>
              <a:spLocks noChangeArrowheads="1"/>
            </p:cNvSpPr>
            <p:nvPr userDrawn="1"/>
          </p:nvSpPr>
          <p:spPr bwMode="auto">
            <a:xfrm>
              <a:off x="158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28" name="Oval 1021"/>
            <p:cNvSpPr>
              <a:spLocks noChangeArrowheads="1"/>
            </p:cNvSpPr>
            <p:nvPr userDrawn="1"/>
          </p:nvSpPr>
          <p:spPr bwMode="auto">
            <a:xfrm>
              <a:off x="164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29" name="Oval 1022"/>
            <p:cNvSpPr>
              <a:spLocks noChangeArrowheads="1"/>
            </p:cNvSpPr>
            <p:nvPr userDrawn="1"/>
          </p:nvSpPr>
          <p:spPr bwMode="auto">
            <a:xfrm>
              <a:off x="170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0" name="Oval 1023"/>
            <p:cNvSpPr>
              <a:spLocks noChangeArrowheads="1"/>
            </p:cNvSpPr>
            <p:nvPr userDrawn="1"/>
          </p:nvSpPr>
          <p:spPr bwMode="auto">
            <a:xfrm>
              <a:off x="177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1" name="Oval 1024"/>
            <p:cNvSpPr>
              <a:spLocks noChangeArrowheads="1"/>
            </p:cNvSpPr>
            <p:nvPr userDrawn="1"/>
          </p:nvSpPr>
          <p:spPr bwMode="auto">
            <a:xfrm>
              <a:off x="183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2" name="Oval 1025"/>
            <p:cNvSpPr>
              <a:spLocks noChangeArrowheads="1"/>
            </p:cNvSpPr>
            <p:nvPr userDrawn="1"/>
          </p:nvSpPr>
          <p:spPr bwMode="auto">
            <a:xfrm>
              <a:off x="189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3" name="Oval 1026"/>
            <p:cNvSpPr>
              <a:spLocks noChangeArrowheads="1"/>
            </p:cNvSpPr>
            <p:nvPr userDrawn="1"/>
          </p:nvSpPr>
          <p:spPr bwMode="auto">
            <a:xfrm>
              <a:off x="195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4" name="Oval 1027"/>
            <p:cNvSpPr>
              <a:spLocks noChangeArrowheads="1"/>
            </p:cNvSpPr>
            <p:nvPr userDrawn="1"/>
          </p:nvSpPr>
          <p:spPr bwMode="auto">
            <a:xfrm>
              <a:off x="201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5" name="Oval 1028"/>
            <p:cNvSpPr>
              <a:spLocks noChangeArrowheads="1"/>
            </p:cNvSpPr>
            <p:nvPr userDrawn="1"/>
          </p:nvSpPr>
          <p:spPr bwMode="auto">
            <a:xfrm>
              <a:off x="207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6" name="Oval 1029"/>
            <p:cNvSpPr>
              <a:spLocks noChangeArrowheads="1"/>
            </p:cNvSpPr>
            <p:nvPr userDrawn="1"/>
          </p:nvSpPr>
          <p:spPr bwMode="auto">
            <a:xfrm>
              <a:off x="213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7" name="Oval 1030"/>
            <p:cNvSpPr>
              <a:spLocks noChangeArrowheads="1"/>
            </p:cNvSpPr>
            <p:nvPr userDrawn="1"/>
          </p:nvSpPr>
          <p:spPr bwMode="auto">
            <a:xfrm>
              <a:off x="219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8" name="Oval 1031"/>
            <p:cNvSpPr>
              <a:spLocks noChangeArrowheads="1"/>
            </p:cNvSpPr>
            <p:nvPr userDrawn="1"/>
          </p:nvSpPr>
          <p:spPr bwMode="auto">
            <a:xfrm>
              <a:off x="225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39" name="Oval 1032"/>
            <p:cNvSpPr>
              <a:spLocks noChangeArrowheads="1"/>
            </p:cNvSpPr>
            <p:nvPr userDrawn="1"/>
          </p:nvSpPr>
          <p:spPr bwMode="auto">
            <a:xfrm>
              <a:off x="231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0" name="Oval 1033"/>
            <p:cNvSpPr>
              <a:spLocks noChangeArrowheads="1"/>
            </p:cNvSpPr>
            <p:nvPr userDrawn="1"/>
          </p:nvSpPr>
          <p:spPr bwMode="auto">
            <a:xfrm>
              <a:off x="238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1" name="Oval 1034"/>
            <p:cNvSpPr>
              <a:spLocks noChangeArrowheads="1"/>
            </p:cNvSpPr>
            <p:nvPr userDrawn="1"/>
          </p:nvSpPr>
          <p:spPr bwMode="auto">
            <a:xfrm>
              <a:off x="244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2" name="Oval 1035"/>
            <p:cNvSpPr>
              <a:spLocks noChangeArrowheads="1"/>
            </p:cNvSpPr>
            <p:nvPr userDrawn="1"/>
          </p:nvSpPr>
          <p:spPr bwMode="auto">
            <a:xfrm>
              <a:off x="250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3" name="Oval 1036"/>
            <p:cNvSpPr>
              <a:spLocks noChangeArrowheads="1"/>
            </p:cNvSpPr>
            <p:nvPr userDrawn="1"/>
          </p:nvSpPr>
          <p:spPr bwMode="auto">
            <a:xfrm>
              <a:off x="256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4" name="Oval 1037"/>
            <p:cNvSpPr>
              <a:spLocks noChangeArrowheads="1"/>
            </p:cNvSpPr>
            <p:nvPr userDrawn="1"/>
          </p:nvSpPr>
          <p:spPr bwMode="auto">
            <a:xfrm>
              <a:off x="262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5" name="Oval 1038"/>
            <p:cNvSpPr>
              <a:spLocks noChangeArrowheads="1"/>
            </p:cNvSpPr>
            <p:nvPr userDrawn="1"/>
          </p:nvSpPr>
          <p:spPr bwMode="auto">
            <a:xfrm>
              <a:off x="268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6" name="Oval 1039"/>
            <p:cNvSpPr>
              <a:spLocks noChangeArrowheads="1"/>
            </p:cNvSpPr>
            <p:nvPr userDrawn="1"/>
          </p:nvSpPr>
          <p:spPr bwMode="auto">
            <a:xfrm>
              <a:off x="274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7" name="Oval 1040"/>
            <p:cNvSpPr>
              <a:spLocks noChangeArrowheads="1"/>
            </p:cNvSpPr>
            <p:nvPr userDrawn="1"/>
          </p:nvSpPr>
          <p:spPr bwMode="auto">
            <a:xfrm>
              <a:off x="280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8" name="Oval 1041"/>
            <p:cNvSpPr>
              <a:spLocks noChangeArrowheads="1"/>
            </p:cNvSpPr>
            <p:nvPr userDrawn="1"/>
          </p:nvSpPr>
          <p:spPr bwMode="auto">
            <a:xfrm>
              <a:off x="286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49" name="Oval 1042"/>
            <p:cNvSpPr>
              <a:spLocks noChangeArrowheads="1"/>
            </p:cNvSpPr>
            <p:nvPr userDrawn="1"/>
          </p:nvSpPr>
          <p:spPr bwMode="auto">
            <a:xfrm>
              <a:off x="292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50" name="Oval 1043"/>
            <p:cNvSpPr>
              <a:spLocks noChangeArrowheads="1"/>
            </p:cNvSpPr>
            <p:nvPr userDrawn="1"/>
          </p:nvSpPr>
          <p:spPr bwMode="auto">
            <a:xfrm>
              <a:off x="299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51" name="Oval 1044"/>
            <p:cNvSpPr>
              <a:spLocks noChangeArrowheads="1"/>
            </p:cNvSpPr>
            <p:nvPr userDrawn="1"/>
          </p:nvSpPr>
          <p:spPr bwMode="auto">
            <a:xfrm>
              <a:off x="305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52" name="Oval 1045"/>
            <p:cNvSpPr>
              <a:spLocks noChangeArrowheads="1"/>
            </p:cNvSpPr>
            <p:nvPr userDrawn="1"/>
          </p:nvSpPr>
          <p:spPr bwMode="auto">
            <a:xfrm>
              <a:off x="311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53" name="Oval 1046"/>
            <p:cNvSpPr>
              <a:spLocks noChangeArrowheads="1"/>
            </p:cNvSpPr>
            <p:nvPr userDrawn="1"/>
          </p:nvSpPr>
          <p:spPr bwMode="auto">
            <a:xfrm>
              <a:off x="317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54" name="Oval 1047"/>
            <p:cNvSpPr>
              <a:spLocks noChangeArrowheads="1"/>
            </p:cNvSpPr>
            <p:nvPr userDrawn="1"/>
          </p:nvSpPr>
          <p:spPr bwMode="auto">
            <a:xfrm>
              <a:off x="323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55" name="Oval 1048"/>
            <p:cNvSpPr>
              <a:spLocks noChangeArrowheads="1"/>
            </p:cNvSpPr>
            <p:nvPr userDrawn="1"/>
          </p:nvSpPr>
          <p:spPr bwMode="auto">
            <a:xfrm>
              <a:off x="329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56" name="Oval 1049"/>
            <p:cNvSpPr>
              <a:spLocks noChangeArrowheads="1"/>
            </p:cNvSpPr>
            <p:nvPr userDrawn="1"/>
          </p:nvSpPr>
          <p:spPr bwMode="auto">
            <a:xfrm>
              <a:off x="335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57" name="Oval 1050"/>
            <p:cNvSpPr>
              <a:spLocks noChangeArrowheads="1"/>
            </p:cNvSpPr>
            <p:nvPr userDrawn="1"/>
          </p:nvSpPr>
          <p:spPr bwMode="auto">
            <a:xfrm>
              <a:off x="341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58" name="Oval 1051"/>
            <p:cNvSpPr>
              <a:spLocks noChangeArrowheads="1"/>
            </p:cNvSpPr>
            <p:nvPr userDrawn="1"/>
          </p:nvSpPr>
          <p:spPr bwMode="auto">
            <a:xfrm>
              <a:off x="347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59" name="Oval 1052"/>
            <p:cNvSpPr>
              <a:spLocks noChangeArrowheads="1"/>
            </p:cNvSpPr>
            <p:nvPr userDrawn="1"/>
          </p:nvSpPr>
          <p:spPr bwMode="auto">
            <a:xfrm>
              <a:off x="353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0" name="Oval 1053"/>
            <p:cNvSpPr>
              <a:spLocks noChangeArrowheads="1"/>
            </p:cNvSpPr>
            <p:nvPr userDrawn="1"/>
          </p:nvSpPr>
          <p:spPr bwMode="auto">
            <a:xfrm>
              <a:off x="360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1" name="Oval 1054"/>
            <p:cNvSpPr>
              <a:spLocks noChangeArrowheads="1"/>
            </p:cNvSpPr>
            <p:nvPr userDrawn="1"/>
          </p:nvSpPr>
          <p:spPr bwMode="auto">
            <a:xfrm>
              <a:off x="366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2" name="Oval 1055"/>
            <p:cNvSpPr>
              <a:spLocks noChangeArrowheads="1"/>
            </p:cNvSpPr>
            <p:nvPr userDrawn="1"/>
          </p:nvSpPr>
          <p:spPr bwMode="auto">
            <a:xfrm>
              <a:off x="372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3" name="Oval 1056"/>
            <p:cNvSpPr>
              <a:spLocks noChangeArrowheads="1"/>
            </p:cNvSpPr>
            <p:nvPr userDrawn="1"/>
          </p:nvSpPr>
          <p:spPr bwMode="auto">
            <a:xfrm>
              <a:off x="378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4" name="Oval 1057"/>
            <p:cNvSpPr>
              <a:spLocks noChangeArrowheads="1"/>
            </p:cNvSpPr>
            <p:nvPr userDrawn="1"/>
          </p:nvSpPr>
          <p:spPr bwMode="auto">
            <a:xfrm>
              <a:off x="384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5" name="Oval 1058"/>
            <p:cNvSpPr>
              <a:spLocks noChangeArrowheads="1"/>
            </p:cNvSpPr>
            <p:nvPr userDrawn="1"/>
          </p:nvSpPr>
          <p:spPr bwMode="auto">
            <a:xfrm>
              <a:off x="390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6" name="Oval 1059"/>
            <p:cNvSpPr>
              <a:spLocks noChangeArrowheads="1"/>
            </p:cNvSpPr>
            <p:nvPr userDrawn="1"/>
          </p:nvSpPr>
          <p:spPr bwMode="auto">
            <a:xfrm>
              <a:off x="396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7" name="Oval 1060"/>
            <p:cNvSpPr>
              <a:spLocks noChangeArrowheads="1"/>
            </p:cNvSpPr>
            <p:nvPr userDrawn="1"/>
          </p:nvSpPr>
          <p:spPr bwMode="auto">
            <a:xfrm>
              <a:off x="402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8" name="Oval 1061"/>
            <p:cNvSpPr>
              <a:spLocks noChangeArrowheads="1"/>
            </p:cNvSpPr>
            <p:nvPr userDrawn="1"/>
          </p:nvSpPr>
          <p:spPr bwMode="auto">
            <a:xfrm>
              <a:off x="408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9" name="Oval 1062"/>
            <p:cNvSpPr>
              <a:spLocks noChangeArrowheads="1"/>
            </p:cNvSpPr>
            <p:nvPr userDrawn="1"/>
          </p:nvSpPr>
          <p:spPr bwMode="auto">
            <a:xfrm>
              <a:off x="414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70" name="Oval 1063"/>
            <p:cNvSpPr>
              <a:spLocks noChangeArrowheads="1"/>
            </p:cNvSpPr>
            <p:nvPr userDrawn="1"/>
          </p:nvSpPr>
          <p:spPr bwMode="auto">
            <a:xfrm>
              <a:off x="421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71" name="Oval 1064"/>
            <p:cNvSpPr>
              <a:spLocks noChangeArrowheads="1"/>
            </p:cNvSpPr>
            <p:nvPr userDrawn="1"/>
          </p:nvSpPr>
          <p:spPr bwMode="auto">
            <a:xfrm>
              <a:off x="427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72" name="Oval 1065"/>
            <p:cNvSpPr>
              <a:spLocks noChangeArrowheads="1"/>
            </p:cNvSpPr>
            <p:nvPr userDrawn="1"/>
          </p:nvSpPr>
          <p:spPr bwMode="auto">
            <a:xfrm>
              <a:off x="433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73" name="Oval 1066"/>
            <p:cNvSpPr>
              <a:spLocks noChangeArrowheads="1"/>
            </p:cNvSpPr>
            <p:nvPr userDrawn="1"/>
          </p:nvSpPr>
          <p:spPr bwMode="auto">
            <a:xfrm>
              <a:off x="439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74" name="Oval 1067"/>
            <p:cNvSpPr>
              <a:spLocks noChangeArrowheads="1"/>
            </p:cNvSpPr>
            <p:nvPr userDrawn="1"/>
          </p:nvSpPr>
          <p:spPr bwMode="auto">
            <a:xfrm>
              <a:off x="445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75" name="Oval 1068"/>
            <p:cNvSpPr>
              <a:spLocks noChangeArrowheads="1"/>
            </p:cNvSpPr>
            <p:nvPr userDrawn="1"/>
          </p:nvSpPr>
          <p:spPr bwMode="auto">
            <a:xfrm>
              <a:off x="451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76" name="Oval 1069"/>
            <p:cNvSpPr>
              <a:spLocks noChangeArrowheads="1"/>
            </p:cNvSpPr>
            <p:nvPr userDrawn="1"/>
          </p:nvSpPr>
          <p:spPr bwMode="auto">
            <a:xfrm>
              <a:off x="457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77" name="Oval 1070"/>
            <p:cNvSpPr>
              <a:spLocks noChangeArrowheads="1"/>
            </p:cNvSpPr>
            <p:nvPr userDrawn="1"/>
          </p:nvSpPr>
          <p:spPr bwMode="auto">
            <a:xfrm>
              <a:off x="463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78" name="Oval 1071"/>
            <p:cNvSpPr>
              <a:spLocks noChangeArrowheads="1"/>
            </p:cNvSpPr>
            <p:nvPr userDrawn="1"/>
          </p:nvSpPr>
          <p:spPr bwMode="auto">
            <a:xfrm>
              <a:off x="469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79" name="Oval 1072"/>
            <p:cNvSpPr>
              <a:spLocks noChangeArrowheads="1"/>
            </p:cNvSpPr>
            <p:nvPr userDrawn="1"/>
          </p:nvSpPr>
          <p:spPr bwMode="auto">
            <a:xfrm>
              <a:off x="475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0" name="Oval 1073"/>
            <p:cNvSpPr>
              <a:spLocks noChangeArrowheads="1"/>
            </p:cNvSpPr>
            <p:nvPr userDrawn="1"/>
          </p:nvSpPr>
          <p:spPr bwMode="auto">
            <a:xfrm>
              <a:off x="482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1" name="Oval 1074"/>
            <p:cNvSpPr>
              <a:spLocks noChangeArrowheads="1"/>
            </p:cNvSpPr>
            <p:nvPr userDrawn="1"/>
          </p:nvSpPr>
          <p:spPr bwMode="auto">
            <a:xfrm>
              <a:off x="488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2" name="Oval 1075"/>
            <p:cNvSpPr>
              <a:spLocks noChangeArrowheads="1"/>
            </p:cNvSpPr>
            <p:nvPr userDrawn="1"/>
          </p:nvSpPr>
          <p:spPr bwMode="auto">
            <a:xfrm>
              <a:off x="494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3" name="Oval 1076"/>
            <p:cNvSpPr>
              <a:spLocks noChangeArrowheads="1"/>
            </p:cNvSpPr>
            <p:nvPr userDrawn="1"/>
          </p:nvSpPr>
          <p:spPr bwMode="auto">
            <a:xfrm>
              <a:off x="500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4" name="Oval 1077"/>
            <p:cNvSpPr>
              <a:spLocks noChangeArrowheads="1"/>
            </p:cNvSpPr>
            <p:nvPr userDrawn="1"/>
          </p:nvSpPr>
          <p:spPr bwMode="auto">
            <a:xfrm>
              <a:off x="506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5" name="Oval 1078"/>
            <p:cNvSpPr>
              <a:spLocks noChangeArrowheads="1"/>
            </p:cNvSpPr>
            <p:nvPr userDrawn="1"/>
          </p:nvSpPr>
          <p:spPr bwMode="auto">
            <a:xfrm>
              <a:off x="512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6" name="Oval 1079"/>
            <p:cNvSpPr>
              <a:spLocks noChangeArrowheads="1"/>
            </p:cNvSpPr>
            <p:nvPr userDrawn="1"/>
          </p:nvSpPr>
          <p:spPr bwMode="auto">
            <a:xfrm>
              <a:off x="518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7" name="Oval 1080"/>
            <p:cNvSpPr>
              <a:spLocks noChangeArrowheads="1"/>
            </p:cNvSpPr>
            <p:nvPr userDrawn="1"/>
          </p:nvSpPr>
          <p:spPr bwMode="auto">
            <a:xfrm>
              <a:off x="524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8" name="Oval 1081"/>
            <p:cNvSpPr>
              <a:spLocks noChangeArrowheads="1"/>
            </p:cNvSpPr>
            <p:nvPr userDrawn="1"/>
          </p:nvSpPr>
          <p:spPr bwMode="auto">
            <a:xfrm>
              <a:off x="530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9" name="Oval 1082"/>
            <p:cNvSpPr>
              <a:spLocks noChangeArrowheads="1"/>
            </p:cNvSpPr>
            <p:nvPr userDrawn="1"/>
          </p:nvSpPr>
          <p:spPr bwMode="auto">
            <a:xfrm>
              <a:off x="536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90" name="Oval 1083"/>
            <p:cNvSpPr>
              <a:spLocks noChangeArrowheads="1"/>
            </p:cNvSpPr>
            <p:nvPr userDrawn="1"/>
          </p:nvSpPr>
          <p:spPr bwMode="auto">
            <a:xfrm>
              <a:off x="543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</p:grpSp>
      <p:grpSp>
        <p:nvGrpSpPr>
          <p:cNvPr id="91" name="Group 1084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22301" y="3321050"/>
            <a:ext cx="10905067" cy="19050"/>
            <a:chOff x="290" y="806"/>
            <a:chExt cx="5152" cy="12"/>
          </a:xfrm>
        </p:grpSpPr>
        <p:sp>
          <p:nvSpPr>
            <p:cNvPr id="92" name="Oval 1085"/>
            <p:cNvSpPr>
              <a:spLocks noChangeArrowheads="1"/>
            </p:cNvSpPr>
            <p:nvPr userDrawn="1"/>
          </p:nvSpPr>
          <p:spPr bwMode="auto">
            <a:xfrm>
              <a:off x="29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93" name="Oval 1086"/>
            <p:cNvSpPr>
              <a:spLocks noChangeArrowheads="1"/>
            </p:cNvSpPr>
            <p:nvPr userDrawn="1"/>
          </p:nvSpPr>
          <p:spPr bwMode="auto">
            <a:xfrm>
              <a:off x="35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94" name="Oval 1087"/>
            <p:cNvSpPr>
              <a:spLocks noChangeArrowheads="1"/>
            </p:cNvSpPr>
            <p:nvPr userDrawn="1"/>
          </p:nvSpPr>
          <p:spPr bwMode="auto">
            <a:xfrm>
              <a:off x="41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95" name="Oval 1088"/>
            <p:cNvSpPr>
              <a:spLocks noChangeArrowheads="1"/>
            </p:cNvSpPr>
            <p:nvPr userDrawn="1"/>
          </p:nvSpPr>
          <p:spPr bwMode="auto">
            <a:xfrm>
              <a:off x="47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96" name="Oval 1089"/>
            <p:cNvSpPr>
              <a:spLocks noChangeArrowheads="1"/>
            </p:cNvSpPr>
            <p:nvPr userDrawn="1"/>
          </p:nvSpPr>
          <p:spPr bwMode="auto">
            <a:xfrm>
              <a:off x="53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97" name="Oval 1090"/>
            <p:cNvSpPr>
              <a:spLocks noChangeArrowheads="1"/>
            </p:cNvSpPr>
            <p:nvPr userDrawn="1"/>
          </p:nvSpPr>
          <p:spPr bwMode="auto">
            <a:xfrm>
              <a:off x="60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98" name="Oval 1091"/>
            <p:cNvSpPr>
              <a:spLocks noChangeArrowheads="1"/>
            </p:cNvSpPr>
            <p:nvPr userDrawn="1"/>
          </p:nvSpPr>
          <p:spPr bwMode="auto">
            <a:xfrm>
              <a:off x="66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99" name="Oval 1092"/>
            <p:cNvSpPr>
              <a:spLocks noChangeArrowheads="1"/>
            </p:cNvSpPr>
            <p:nvPr userDrawn="1"/>
          </p:nvSpPr>
          <p:spPr bwMode="auto">
            <a:xfrm>
              <a:off x="72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00" name="Oval 1093"/>
            <p:cNvSpPr>
              <a:spLocks noChangeArrowheads="1"/>
            </p:cNvSpPr>
            <p:nvPr userDrawn="1"/>
          </p:nvSpPr>
          <p:spPr bwMode="auto">
            <a:xfrm>
              <a:off x="78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01" name="Oval 1094"/>
            <p:cNvSpPr>
              <a:spLocks noChangeArrowheads="1"/>
            </p:cNvSpPr>
            <p:nvPr userDrawn="1"/>
          </p:nvSpPr>
          <p:spPr bwMode="auto">
            <a:xfrm>
              <a:off x="84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02" name="Oval 1095"/>
            <p:cNvSpPr>
              <a:spLocks noChangeArrowheads="1"/>
            </p:cNvSpPr>
            <p:nvPr userDrawn="1"/>
          </p:nvSpPr>
          <p:spPr bwMode="auto">
            <a:xfrm>
              <a:off x="91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03" name="Oval 1096"/>
            <p:cNvSpPr>
              <a:spLocks noChangeArrowheads="1"/>
            </p:cNvSpPr>
            <p:nvPr userDrawn="1"/>
          </p:nvSpPr>
          <p:spPr bwMode="auto">
            <a:xfrm>
              <a:off x="97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04" name="Oval 1097"/>
            <p:cNvSpPr>
              <a:spLocks noChangeArrowheads="1"/>
            </p:cNvSpPr>
            <p:nvPr userDrawn="1"/>
          </p:nvSpPr>
          <p:spPr bwMode="auto">
            <a:xfrm>
              <a:off x="103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05" name="Oval 1098"/>
            <p:cNvSpPr>
              <a:spLocks noChangeArrowheads="1"/>
            </p:cNvSpPr>
            <p:nvPr userDrawn="1"/>
          </p:nvSpPr>
          <p:spPr bwMode="auto">
            <a:xfrm>
              <a:off x="109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06" name="Oval 1099"/>
            <p:cNvSpPr>
              <a:spLocks noChangeArrowheads="1"/>
            </p:cNvSpPr>
            <p:nvPr userDrawn="1"/>
          </p:nvSpPr>
          <p:spPr bwMode="auto">
            <a:xfrm>
              <a:off x="115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07" name="Oval 1100"/>
            <p:cNvSpPr>
              <a:spLocks noChangeArrowheads="1"/>
            </p:cNvSpPr>
            <p:nvPr userDrawn="1"/>
          </p:nvSpPr>
          <p:spPr bwMode="auto">
            <a:xfrm>
              <a:off x="122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08" name="Oval 1101"/>
            <p:cNvSpPr>
              <a:spLocks noChangeArrowheads="1"/>
            </p:cNvSpPr>
            <p:nvPr userDrawn="1"/>
          </p:nvSpPr>
          <p:spPr bwMode="auto">
            <a:xfrm>
              <a:off x="128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09" name="Oval 1102"/>
            <p:cNvSpPr>
              <a:spLocks noChangeArrowheads="1"/>
            </p:cNvSpPr>
            <p:nvPr userDrawn="1"/>
          </p:nvSpPr>
          <p:spPr bwMode="auto">
            <a:xfrm>
              <a:off x="134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0" name="Oval 1103"/>
            <p:cNvSpPr>
              <a:spLocks noChangeArrowheads="1"/>
            </p:cNvSpPr>
            <p:nvPr userDrawn="1"/>
          </p:nvSpPr>
          <p:spPr bwMode="auto">
            <a:xfrm>
              <a:off x="140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1" name="Oval 1104"/>
            <p:cNvSpPr>
              <a:spLocks noChangeArrowheads="1"/>
            </p:cNvSpPr>
            <p:nvPr userDrawn="1"/>
          </p:nvSpPr>
          <p:spPr bwMode="auto">
            <a:xfrm>
              <a:off x="146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2" name="Oval 1105"/>
            <p:cNvSpPr>
              <a:spLocks noChangeArrowheads="1"/>
            </p:cNvSpPr>
            <p:nvPr userDrawn="1"/>
          </p:nvSpPr>
          <p:spPr bwMode="auto">
            <a:xfrm>
              <a:off x="152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3" name="Oval 1106"/>
            <p:cNvSpPr>
              <a:spLocks noChangeArrowheads="1"/>
            </p:cNvSpPr>
            <p:nvPr userDrawn="1"/>
          </p:nvSpPr>
          <p:spPr bwMode="auto">
            <a:xfrm>
              <a:off x="158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4" name="Oval 1107"/>
            <p:cNvSpPr>
              <a:spLocks noChangeArrowheads="1"/>
            </p:cNvSpPr>
            <p:nvPr userDrawn="1"/>
          </p:nvSpPr>
          <p:spPr bwMode="auto">
            <a:xfrm>
              <a:off x="164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5" name="Oval 1108"/>
            <p:cNvSpPr>
              <a:spLocks noChangeArrowheads="1"/>
            </p:cNvSpPr>
            <p:nvPr userDrawn="1"/>
          </p:nvSpPr>
          <p:spPr bwMode="auto">
            <a:xfrm>
              <a:off x="170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6" name="Oval 1109"/>
            <p:cNvSpPr>
              <a:spLocks noChangeArrowheads="1"/>
            </p:cNvSpPr>
            <p:nvPr userDrawn="1"/>
          </p:nvSpPr>
          <p:spPr bwMode="auto">
            <a:xfrm>
              <a:off x="177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7" name="Oval 1110"/>
            <p:cNvSpPr>
              <a:spLocks noChangeArrowheads="1"/>
            </p:cNvSpPr>
            <p:nvPr userDrawn="1"/>
          </p:nvSpPr>
          <p:spPr bwMode="auto">
            <a:xfrm>
              <a:off x="183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8" name="Oval 1111"/>
            <p:cNvSpPr>
              <a:spLocks noChangeArrowheads="1"/>
            </p:cNvSpPr>
            <p:nvPr userDrawn="1"/>
          </p:nvSpPr>
          <p:spPr bwMode="auto">
            <a:xfrm>
              <a:off x="189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9" name="Oval 1112"/>
            <p:cNvSpPr>
              <a:spLocks noChangeArrowheads="1"/>
            </p:cNvSpPr>
            <p:nvPr userDrawn="1"/>
          </p:nvSpPr>
          <p:spPr bwMode="auto">
            <a:xfrm>
              <a:off x="195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0" name="Oval 1113"/>
            <p:cNvSpPr>
              <a:spLocks noChangeArrowheads="1"/>
            </p:cNvSpPr>
            <p:nvPr userDrawn="1"/>
          </p:nvSpPr>
          <p:spPr bwMode="auto">
            <a:xfrm>
              <a:off x="201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1" name="Oval 1114"/>
            <p:cNvSpPr>
              <a:spLocks noChangeArrowheads="1"/>
            </p:cNvSpPr>
            <p:nvPr userDrawn="1"/>
          </p:nvSpPr>
          <p:spPr bwMode="auto">
            <a:xfrm>
              <a:off x="207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2" name="Oval 1115"/>
            <p:cNvSpPr>
              <a:spLocks noChangeArrowheads="1"/>
            </p:cNvSpPr>
            <p:nvPr userDrawn="1"/>
          </p:nvSpPr>
          <p:spPr bwMode="auto">
            <a:xfrm>
              <a:off x="213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3" name="Oval 1116"/>
            <p:cNvSpPr>
              <a:spLocks noChangeArrowheads="1"/>
            </p:cNvSpPr>
            <p:nvPr userDrawn="1"/>
          </p:nvSpPr>
          <p:spPr bwMode="auto">
            <a:xfrm>
              <a:off x="219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4" name="Oval 1117"/>
            <p:cNvSpPr>
              <a:spLocks noChangeArrowheads="1"/>
            </p:cNvSpPr>
            <p:nvPr userDrawn="1"/>
          </p:nvSpPr>
          <p:spPr bwMode="auto">
            <a:xfrm>
              <a:off x="225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5" name="Oval 1118"/>
            <p:cNvSpPr>
              <a:spLocks noChangeArrowheads="1"/>
            </p:cNvSpPr>
            <p:nvPr userDrawn="1"/>
          </p:nvSpPr>
          <p:spPr bwMode="auto">
            <a:xfrm>
              <a:off x="231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6" name="Oval 1119"/>
            <p:cNvSpPr>
              <a:spLocks noChangeArrowheads="1"/>
            </p:cNvSpPr>
            <p:nvPr userDrawn="1"/>
          </p:nvSpPr>
          <p:spPr bwMode="auto">
            <a:xfrm>
              <a:off x="238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7" name="Oval 1120"/>
            <p:cNvSpPr>
              <a:spLocks noChangeArrowheads="1"/>
            </p:cNvSpPr>
            <p:nvPr userDrawn="1"/>
          </p:nvSpPr>
          <p:spPr bwMode="auto">
            <a:xfrm>
              <a:off x="244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8" name="Oval 1121"/>
            <p:cNvSpPr>
              <a:spLocks noChangeArrowheads="1"/>
            </p:cNvSpPr>
            <p:nvPr userDrawn="1"/>
          </p:nvSpPr>
          <p:spPr bwMode="auto">
            <a:xfrm>
              <a:off x="250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9" name="Oval 1122"/>
            <p:cNvSpPr>
              <a:spLocks noChangeArrowheads="1"/>
            </p:cNvSpPr>
            <p:nvPr userDrawn="1"/>
          </p:nvSpPr>
          <p:spPr bwMode="auto">
            <a:xfrm>
              <a:off x="256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0" name="Oval 1123"/>
            <p:cNvSpPr>
              <a:spLocks noChangeArrowheads="1"/>
            </p:cNvSpPr>
            <p:nvPr userDrawn="1"/>
          </p:nvSpPr>
          <p:spPr bwMode="auto">
            <a:xfrm>
              <a:off x="262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1" name="Oval 1124"/>
            <p:cNvSpPr>
              <a:spLocks noChangeArrowheads="1"/>
            </p:cNvSpPr>
            <p:nvPr userDrawn="1"/>
          </p:nvSpPr>
          <p:spPr bwMode="auto">
            <a:xfrm>
              <a:off x="268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2" name="Oval 1125"/>
            <p:cNvSpPr>
              <a:spLocks noChangeArrowheads="1"/>
            </p:cNvSpPr>
            <p:nvPr userDrawn="1"/>
          </p:nvSpPr>
          <p:spPr bwMode="auto">
            <a:xfrm>
              <a:off x="274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" name="Oval 1126"/>
            <p:cNvSpPr>
              <a:spLocks noChangeArrowheads="1"/>
            </p:cNvSpPr>
            <p:nvPr userDrawn="1"/>
          </p:nvSpPr>
          <p:spPr bwMode="auto">
            <a:xfrm>
              <a:off x="280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4" name="Oval 1127"/>
            <p:cNvSpPr>
              <a:spLocks noChangeArrowheads="1"/>
            </p:cNvSpPr>
            <p:nvPr userDrawn="1"/>
          </p:nvSpPr>
          <p:spPr bwMode="auto">
            <a:xfrm>
              <a:off x="286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5" name="Oval 1128"/>
            <p:cNvSpPr>
              <a:spLocks noChangeArrowheads="1"/>
            </p:cNvSpPr>
            <p:nvPr userDrawn="1"/>
          </p:nvSpPr>
          <p:spPr bwMode="auto">
            <a:xfrm>
              <a:off x="292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6" name="Oval 1129"/>
            <p:cNvSpPr>
              <a:spLocks noChangeArrowheads="1"/>
            </p:cNvSpPr>
            <p:nvPr userDrawn="1"/>
          </p:nvSpPr>
          <p:spPr bwMode="auto">
            <a:xfrm>
              <a:off x="299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7" name="Oval 1130"/>
            <p:cNvSpPr>
              <a:spLocks noChangeArrowheads="1"/>
            </p:cNvSpPr>
            <p:nvPr userDrawn="1"/>
          </p:nvSpPr>
          <p:spPr bwMode="auto">
            <a:xfrm>
              <a:off x="305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8" name="Oval 1131"/>
            <p:cNvSpPr>
              <a:spLocks noChangeArrowheads="1"/>
            </p:cNvSpPr>
            <p:nvPr userDrawn="1"/>
          </p:nvSpPr>
          <p:spPr bwMode="auto">
            <a:xfrm>
              <a:off x="311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9" name="Oval 1132"/>
            <p:cNvSpPr>
              <a:spLocks noChangeArrowheads="1"/>
            </p:cNvSpPr>
            <p:nvPr userDrawn="1"/>
          </p:nvSpPr>
          <p:spPr bwMode="auto">
            <a:xfrm>
              <a:off x="317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40" name="Oval 1133"/>
            <p:cNvSpPr>
              <a:spLocks noChangeArrowheads="1"/>
            </p:cNvSpPr>
            <p:nvPr userDrawn="1"/>
          </p:nvSpPr>
          <p:spPr bwMode="auto">
            <a:xfrm>
              <a:off x="323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41" name="Oval 1134"/>
            <p:cNvSpPr>
              <a:spLocks noChangeArrowheads="1"/>
            </p:cNvSpPr>
            <p:nvPr userDrawn="1"/>
          </p:nvSpPr>
          <p:spPr bwMode="auto">
            <a:xfrm>
              <a:off x="329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42" name="Oval 1135"/>
            <p:cNvSpPr>
              <a:spLocks noChangeArrowheads="1"/>
            </p:cNvSpPr>
            <p:nvPr userDrawn="1"/>
          </p:nvSpPr>
          <p:spPr bwMode="auto">
            <a:xfrm>
              <a:off x="335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43" name="Oval 1136"/>
            <p:cNvSpPr>
              <a:spLocks noChangeArrowheads="1"/>
            </p:cNvSpPr>
            <p:nvPr userDrawn="1"/>
          </p:nvSpPr>
          <p:spPr bwMode="auto">
            <a:xfrm>
              <a:off x="341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44" name="Oval 1137"/>
            <p:cNvSpPr>
              <a:spLocks noChangeArrowheads="1"/>
            </p:cNvSpPr>
            <p:nvPr userDrawn="1"/>
          </p:nvSpPr>
          <p:spPr bwMode="auto">
            <a:xfrm>
              <a:off x="347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45" name="Oval 1138"/>
            <p:cNvSpPr>
              <a:spLocks noChangeArrowheads="1"/>
            </p:cNvSpPr>
            <p:nvPr userDrawn="1"/>
          </p:nvSpPr>
          <p:spPr bwMode="auto">
            <a:xfrm>
              <a:off x="353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46" name="Oval 1139"/>
            <p:cNvSpPr>
              <a:spLocks noChangeArrowheads="1"/>
            </p:cNvSpPr>
            <p:nvPr userDrawn="1"/>
          </p:nvSpPr>
          <p:spPr bwMode="auto">
            <a:xfrm>
              <a:off x="360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47" name="Oval 1140"/>
            <p:cNvSpPr>
              <a:spLocks noChangeArrowheads="1"/>
            </p:cNvSpPr>
            <p:nvPr userDrawn="1"/>
          </p:nvSpPr>
          <p:spPr bwMode="auto">
            <a:xfrm>
              <a:off x="366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48" name="Oval 1141"/>
            <p:cNvSpPr>
              <a:spLocks noChangeArrowheads="1"/>
            </p:cNvSpPr>
            <p:nvPr userDrawn="1"/>
          </p:nvSpPr>
          <p:spPr bwMode="auto">
            <a:xfrm>
              <a:off x="372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49" name="Oval 1142"/>
            <p:cNvSpPr>
              <a:spLocks noChangeArrowheads="1"/>
            </p:cNvSpPr>
            <p:nvPr userDrawn="1"/>
          </p:nvSpPr>
          <p:spPr bwMode="auto">
            <a:xfrm>
              <a:off x="378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0" name="Oval 1143"/>
            <p:cNvSpPr>
              <a:spLocks noChangeArrowheads="1"/>
            </p:cNvSpPr>
            <p:nvPr userDrawn="1"/>
          </p:nvSpPr>
          <p:spPr bwMode="auto">
            <a:xfrm>
              <a:off x="384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1" name="Oval 1144"/>
            <p:cNvSpPr>
              <a:spLocks noChangeArrowheads="1"/>
            </p:cNvSpPr>
            <p:nvPr userDrawn="1"/>
          </p:nvSpPr>
          <p:spPr bwMode="auto">
            <a:xfrm>
              <a:off x="390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2" name="Oval 1145"/>
            <p:cNvSpPr>
              <a:spLocks noChangeArrowheads="1"/>
            </p:cNvSpPr>
            <p:nvPr userDrawn="1"/>
          </p:nvSpPr>
          <p:spPr bwMode="auto">
            <a:xfrm>
              <a:off x="396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3" name="Oval 1146"/>
            <p:cNvSpPr>
              <a:spLocks noChangeArrowheads="1"/>
            </p:cNvSpPr>
            <p:nvPr userDrawn="1"/>
          </p:nvSpPr>
          <p:spPr bwMode="auto">
            <a:xfrm>
              <a:off x="402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4" name="Oval 1147"/>
            <p:cNvSpPr>
              <a:spLocks noChangeArrowheads="1"/>
            </p:cNvSpPr>
            <p:nvPr userDrawn="1"/>
          </p:nvSpPr>
          <p:spPr bwMode="auto">
            <a:xfrm>
              <a:off x="408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5" name="Oval 1148"/>
            <p:cNvSpPr>
              <a:spLocks noChangeArrowheads="1"/>
            </p:cNvSpPr>
            <p:nvPr userDrawn="1"/>
          </p:nvSpPr>
          <p:spPr bwMode="auto">
            <a:xfrm>
              <a:off x="414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6" name="Oval 1149"/>
            <p:cNvSpPr>
              <a:spLocks noChangeArrowheads="1"/>
            </p:cNvSpPr>
            <p:nvPr userDrawn="1"/>
          </p:nvSpPr>
          <p:spPr bwMode="auto">
            <a:xfrm>
              <a:off x="421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7" name="Oval 1150"/>
            <p:cNvSpPr>
              <a:spLocks noChangeArrowheads="1"/>
            </p:cNvSpPr>
            <p:nvPr userDrawn="1"/>
          </p:nvSpPr>
          <p:spPr bwMode="auto">
            <a:xfrm>
              <a:off x="427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8" name="Oval 1151"/>
            <p:cNvSpPr>
              <a:spLocks noChangeArrowheads="1"/>
            </p:cNvSpPr>
            <p:nvPr userDrawn="1"/>
          </p:nvSpPr>
          <p:spPr bwMode="auto">
            <a:xfrm>
              <a:off x="433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59" name="Oval 1152"/>
            <p:cNvSpPr>
              <a:spLocks noChangeArrowheads="1"/>
            </p:cNvSpPr>
            <p:nvPr userDrawn="1"/>
          </p:nvSpPr>
          <p:spPr bwMode="auto">
            <a:xfrm>
              <a:off x="439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60" name="Oval 1153"/>
            <p:cNvSpPr>
              <a:spLocks noChangeArrowheads="1"/>
            </p:cNvSpPr>
            <p:nvPr userDrawn="1"/>
          </p:nvSpPr>
          <p:spPr bwMode="auto">
            <a:xfrm>
              <a:off x="445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61" name="Oval 1154"/>
            <p:cNvSpPr>
              <a:spLocks noChangeArrowheads="1"/>
            </p:cNvSpPr>
            <p:nvPr userDrawn="1"/>
          </p:nvSpPr>
          <p:spPr bwMode="auto">
            <a:xfrm>
              <a:off x="451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62" name="Oval 1155"/>
            <p:cNvSpPr>
              <a:spLocks noChangeArrowheads="1"/>
            </p:cNvSpPr>
            <p:nvPr userDrawn="1"/>
          </p:nvSpPr>
          <p:spPr bwMode="auto">
            <a:xfrm>
              <a:off x="457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63" name="Oval 1156"/>
            <p:cNvSpPr>
              <a:spLocks noChangeArrowheads="1"/>
            </p:cNvSpPr>
            <p:nvPr userDrawn="1"/>
          </p:nvSpPr>
          <p:spPr bwMode="auto">
            <a:xfrm>
              <a:off x="463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64" name="Oval 1157"/>
            <p:cNvSpPr>
              <a:spLocks noChangeArrowheads="1"/>
            </p:cNvSpPr>
            <p:nvPr userDrawn="1"/>
          </p:nvSpPr>
          <p:spPr bwMode="auto">
            <a:xfrm>
              <a:off x="469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65" name="Oval 1158"/>
            <p:cNvSpPr>
              <a:spLocks noChangeArrowheads="1"/>
            </p:cNvSpPr>
            <p:nvPr userDrawn="1"/>
          </p:nvSpPr>
          <p:spPr bwMode="auto">
            <a:xfrm>
              <a:off x="475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66" name="Oval 1159"/>
            <p:cNvSpPr>
              <a:spLocks noChangeArrowheads="1"/>
            </p:cNvSpPr>
            <p:nvPr userDrawn="1"/>
          </p:nvSpPr>
          <p:spPr bwMode="auto">
            <a:xfrm>
              <a:off x="482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67" name="Oval 1160"/>
            <p:cNvSpPr>
              <a:spLocks noChangeArrowheads="1"/>
            </p:cNvSpPr>
            <p:nvPr userDrawn="1"/>
          </p:nvSpPr>
          <p:spPr bwMode="auto">
            <a:xfrm>
              <a:off x="488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68" name="Oval 1161"/>
            <p:cNvSpPr>
              <a:spLocks noChangeArrowheads="1"/>
            </p:cNvSpPr>
            <p:nvPr userDrawn="1"/>
          </p:nvSpPr>
          <p:spPr bwMode="auto">
            <a:xfrm>
              <a:off x="494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69" name="Oval 1162"/>
            <p:cNvSpPr>
              <a:spLocks noChangeArrowheads="1"/>
            </p:cNvSpPr>
            <p:nvPr userDrawn="1"/>
          </p:nvSpPr>
          <p:spPr bwMode="auto">
            <a:xfrm>
              <a:off x="500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70" name="Oval 1163"/>
            <p:cNvSpPr>
              <a:spLocks noChangeArrowheads="1"/>
            </p:cNvSpPr>
            <p:nvPr userDrawn="1"/>
          </p:nvSpPr>
          <p:spPr bwMode="auto">
            <a:xfrm>
              <a:off x="506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71" name="Oval 1164"/>
            <p:cNvSpPr>
              <a:spLocks noChangeArrowheads="1"/>
            </p:cNvSpPr>
            <p:nvPr userDrawn="1"/>
          </p:nvSpPr>
          <p:spPr bwMode="auto">
            <a:xfrm>
              <a:off x="512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72" name="Oval 1165"/>
            <p:cNvSpPr>
              <a:spLocks noChangeArrowheads="1"/>
            </p:cNvSpPr>
            <p:nvPr userDrawn="1"/>
          </p:nvSpPr>
          <p:spPr bwMode="auto">
            <a:xfrm>
              <a:off x="518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73" name="Oval 1166"/>
            <p:cNvSpPr>
              <a:spLocks noChangeArrowheads="1"/>
            </p:cNvSpPr>
            <p:nvPr userDrawn="1"/>
          </p:nvSpPr>
          <p:spPr bwMode="auto">
            <a:xfrm>
              <a:off x="524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74" name="Oval 1167"/>
            <p:cNvSpPr>
              <a:spLocks noChangeArrowheads="1"/>
            </p:cNvSpPr>
            <p:nvPr userDrawn="1"/>
          </p:nvSpPr>
          <p:spPr bwMode="auto">
            <a:xfrm>
              <a:off x="530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75" name="Oval 1168"/>
            <p:cNvSpPr>
              <a:spLocks noChangeArrowheads="1"/>
            </p:cNvSpPr>
            <p:nvPr userDrawn="1"/>
          </p:nvSpPr>
          <p:spPr bwMode="auto">
            <a:xfrm>
              <a:off x="536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76" name="Oval 1169"/>
            <p:cNvSpPr>
              <a:spLocks noChangeArrowheads="1"/>
            </p:cNvSpPr>
            <p:nvPr userDrawn="1"/>
          </p:nvSpPr>
          <p:spPr bwMode="auto">
            <a:xfrm>
              <a:off x="543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</p:grpSp>
      <p:sp>
        <p:nvSpPr>
          <p:cNvPr id="177" name="Text Box 81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72570" y="4511677"/>
            <a:ext cx="1880595" cy="769419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16" tIns="45709" rIns="91416" bIns="45709">
            <a:spAutoFit/>
          </a:bodyPr>
          <a:lstStyle>
            <a:lvl1pPr>
              <a:defRPr sz="1200" b="1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defTabSz="9141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0" smtClean="0">
                <a:solidFill>
                  <a:srgbClr val="FFFFFF"/>
                </a:solidFill>
                <a:latin typeface="Arial" charset="0"/>
                <a:cs typeface="Arial" charset="0"/>
              </a:rPr>
              <a:t>people</a:t>
            </a:r>
          </a:p>
        </p:txBody>
      </p:sp>
      <p:graphicFrame>
        <p:nvGraphicFramePr>
          <p:cNvPr id="178" name="Rectangle 773" hidden="1"/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1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" name="think-cell Slide" r:id="rId10" imgW="0" imgH="0" progId="">
                  <p:embed/>
                </p:oleObj>
              </mc:Choice>
              <mc:Fallback>
                <p:oleObj name="think-cell Slide" r:id="rId10" imgW="0" imgH="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211667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9" name="Picture 1170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4" r="11996"/>
          <a:stretch>
            <a:fillRect/>
          </a:stretch>
        </p:blipFill>
        <p:spPr bwMode="auto">
          <a:xfrm>
            <a:off x="0" y="3663950"/>
            <a:ext cx="12192000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856" name="Rectangle 808"/>
          <p:cNvSpPr>
            <a:spLocks noGrp="1" noChangeArrowheads="1"/>
          </p:cNvSpPr>
          <p:nvPr>
            <p:ph type="ctrTitle" sz="quarter"/>
          </p:nvPr>
        </p:nvSpPr>
        <p:spPr>
          <a:xfrm>
            <a:off x="615962" y="1466848"/>
            <a:ext cx="10960100" cy="681038"/>
          </a:xfrm>
        </p:spPr>
        <p:txBody>
          <a:bodyPr/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857" name="Rectangle 80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37129" y="2201872"/>
            <a:ext cx="10957983" cy="388937"/>
          </a:xfrm>
        </p:spPr>
        <p:txBody>
          <a:bodyPr tIns="0" bIns="0"/>
          <a:lstStyle>
            <a:lvl1pPr marL="0" indent="0">
              <a:buFont typeface="Times" pitchFamily="-64" charset="0"/>
              <a:buNone/>
              <a:defRPr sz="2400">
                <a:solidFill>
                  <a:srgbClr val="2F5EBF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0" name="Rectangle 810"/>
          <p:cNvSpPr>
            <a:spLocks noGrp="1" noChangeArrowheads="1"/>
          </p:cNvSpPr>
          <p:nvPr>
            <p:ph type="dt" sz="quarter" idx="10"/>
            <p:custDataLst>
              <p:tags r:id="rId7"/>
            </p:custDataLst>
          </p:nvPr>
        </p:nvSpPr>
        <p:spPr>
          <a:xfrm>
            <a:off x="677333" y="2971800"/>
            <a:ext cx="5708651" cy="304800"/>
          </a:xfrm>
        </p:spPr>
        <p:txBody>
          <a:bodyPr anchor="t"/>
          <a:lstStyle>
            <a:lvl1pPr eaLnBrk="0" hangingPunct="0">
              <a:spcBef>
                <a:spcPct val="20000"/>
              </a:spcBef>
              <a:buClr>
                <a:srgbClr val="3860B8"/>
              </a:buClr>
              <a:defRPr sz="2000">
                <a:solidFill>
                  <a:srgbClr val="2F5EBF"/>
                </a:solidFill>
                <a:latin typeface="Verdana" charset="0"/>
              </a:defRPr>
            </a:lvl1pPr>
          </a:lstStyle>
          <a:p>
            <a:fld id="{2B77A104-60BF-B64C-A149-59AADDB82336}" type="datetime4">
              <a:rPr lang="en-US"/>
              <a:pPr/>
              <a:t>March 7,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8507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Verdana" charset="0"/>
              </a:defRPr>
            </a:lvl1pPr>
          </a:lstStyle>
          <a:p>
            <a:fld id="{6983E8B6-2049-404D-95A1-0561018E6D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8033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21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2" indent="0">
              <a:buNone/>
              <a:defRPr sz="1800"/>
            </a:lvl2pPr>
            <a:lvl3pPr marL="914165" indent="0">
              <a:buNone/>
              <a:defRPr sz="1600"/>
            </a:lvl3pPr>
            <a:lvl4pPr marL="1371250" indent="0">
              <a:buNone/>
              <a:defRPr sz="1400"/>
            </a:lvl4pPr>
            <a:lvl5pPr marL="1828332" indent="0">
              <a:buNone/>
              <a:defRPr sz="1400"/>
            </a:lvl5pPr>
            <a:lvl6pPr marL="2285415" indent="0">
              <a:buNone/>
              <a:defRPr sz="1400"/>
            </a:lvl6pPr>
            <a:lvl7pPr marL="2742500" indent="0">
              <a:buNone/>
              <a:defRPr sz="1400"/>
            </a:lvl7pPr>
            <a:lvl8pPr marL="3199580" indent="0">
              <a:buNone/>
              <a:defRPr sz="1400"/>
            </a:lvl8pPr>
            <a:lvl9pPr marL="365666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Verdana" charset="0"/>
              </a:defRPr>
            </a:lvl1pPr>
          </a:lstStyle>
          <a:p>
            <a:fld id="{8ABE04CB-87B1-2B40-9052-055E27023EA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2528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11" y="1436689"/>
            <a:ext cx="5380567" cy="4729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3378" y="1436689"/>
            <a:ext cx="5380567" cy="4729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Verdana" charset="0"/>
              </a:defRPr>
            </a:lvl1pPr>
          </a:lstStyle>
          <a:p>
            <a:fld id="{30BD5357-BC2E-B64B-ABDD-24416569C3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3725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2" indent="0">
              <a:buNone/>
              <a:defRPr sz="2000" b="1"/>
            </a:lvl2pPr>
            <a:lvl3pPr marL="914165" indent="0">
              <a:buNone/>
              <a:defRPr sz="1800" b="1"/>
            </a:lvl3pPr>
            <a:lvl4pPr marL="1371250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500" indent="0">
              <a:buNone/>
              <a:defRPr sz="1600" b="1"/>
            </a:lvl7pPr>
            <a:lvl8pPr marL="3199580" indent="0">
              <a:buNone/>
              <a:defRPr sz="1600" b="1"/>
            </a:lvl8pPr>
            <a:lvl9pPr marL="365666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Verdana" charset="0"/>
              </a:defRPr>
            </a:lvl1pPr>
          </a:lstStyle>
          <a:p>
            <a:fld id="{3C8BA8C7-7266-6E4C-B2D7-394BC8E442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5419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Verdana" charset="0"/>
              </a:defRPr>
            </a:lvl1pPr>
          </a:lstStyle>
          <a:p>
            <a:fld id="{046776A4-122C-1142-AC90-0C4D6D2219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497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Verdana" charset="0"/>
              </a:defRPr>
            </a:lvl1pPr>
          </a:lstStyle>
          <a:p>
            <a:fld id="{3463D844-DAD1-9347-A0AE-F3AC77847C3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5751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Verdana" charset="0"/>
              </a:defRPr>
            </a:lvl1pPr>
          </a:lstStyle>
          <a:p>
            <a:fld id="{3F1B7B06-1C8C-B349-88E9-24E424BAAF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0264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82" indent="0">
              <a:buNone/>
              <a:defRPr sz="2800"/>
            </a:lvl2pPr>
            <a:lvl3pPr marL="914165" indent="0">
              <a:buNone/>
              <a:defRPr sz="2400"/>
            </a:lvl3pPr>
            <a:lvl4pPr marL="1371250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500" indent="0">
              <a:buNone/>
              <a:defRPr sz="2000"/>
            </a:lvl7pPr>
            <a:lvl8pPr marL="3199580" indent="0">
              <a:buNone/>
              <a:defRPr sz="2000"/>
            </a:lvl8pPr>
            <a:lvl9pPr marL="3656665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82" indent="0">
              <a:buNone/>
              <a:defRPr sz="1200"/>
            </a:lvl2pPr>
            <a:lvl3pPr marL="914165" indent="0">
              <a:buNone/>
              <a:defRPr sz="1000"/>
            </a:lvl3pPr>
            <a:lvl4pPr marL="1371250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500" indent="0">
              <a:buNone/>
              <a:defRPr sz="900"/>
            </a:lvl7pPr>
            <a:lvl8pPr marL="3199580" indent="0">
              <a:buNone/>
              <a:defRPr sz="900"/>
            </a:lvl8pPr>
            <a:lvl9pPr marL="365666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Verdana" charset="0"/>
              </a:defRPr>
            </a:lvl1pPr>
          </a:lstStyle>
          <a:p>
            <a:fld id="{64BFD10B-68FB-BB4C-9000-0F993FBA24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4541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Verdana" charset="0"/>
              </a:defRPr>
            </a:lvl1pPr>
          </a:lstStyle>
          <a:p>
            <a:fld id="{EEC46E23-B076-3948-A9C9-ED2EF2B78B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805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0733" y="379423"/>
            <a:ext cx="2743200" cy="57864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1133" y="379423"/>
            <a:ext cx="8026400" cy="57864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Verdana" charset="0"/>
              </a:defRPr>
            </a:lvl1pPr>
          </a:lstStyle>
          <a:p>
            <a:fld id="{D06C3439-8492-D449-8784-5922950FB3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921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70" y="115888"/>
            <a:ext cx="11358033" cy="45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291" y="850900"/>
            <a:ext cx="5575300" cy="5600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309784" y="850901"/>
            <a:ext cx="5577416" cy="2724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309784" y="3727450"/>
            <a:ext cx="5577416" cy="2724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>
                <a:latin typeface="Verdana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0115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20" y="4406805"/>
            <a:ext cx="10362901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20" y="2906613"/>
            <a:ext cx="10362901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74" indent="0">
              <a:buNone/>
              <a:defRPr sz="1300"/>
            </a:lvl2pPr>
            <a:lvl3pPr marL="642750" indent="0">
              <a:buNone/>
              <a:defRPr sz="1100"/>
            </a:lvl3pPr>
            <a:lvl4pPr marL="964124" indent="0">
              <a:buNone/>
              <a:defRPr sz="1000"/>
            </a:lvl4pPr>
            <a:lvl5pPr marL="1285500" indent="0">
              <a:buNone/>
              <a:defRPr sz="1000"/>
            </a:lvl5pPr>
            <a:lvl6pPr marL="1606877" indent="0">
              <a:buNone/>
              <a:defRPr sz="1000"/>
            </a:lvl6pPr>
            <a:lvl7pPr marL="1928250" indent="0">
              <a:buNone/>
              <a:defRPr sz="1000"/>
            </a:lvl7pPr>
            <a:lvl8pPr marL="2249626" indent="0">
              <a:buNone/>
              <a:defRPr sz="1000"/>
            </a:lvl8pPr>
            <a:lvl9pPr marL="257100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96080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0629" y="1946680"/>
            <a:ext cx="4833937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40" y="1946680"/>
            <a:ext cx="4833937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3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8" y="274588"/>
            <a:ext cx="1097160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197" y="1534791"/>
            <a:ext cx="5386091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74" indent="0">
              <a:buNone/>
              <a:defRPr sz="1400" b="1"/>
            </a:lvl2pPr>
            <a:lvl3pPr marL="642750" indent="0">
              <a:buNone/>
              <a:defRPr sz="1300" b="1"/>
            </a:lvl3pPr>
            <a:lvl4pPr marL="964124" indent="0">
              <a:buNone/>
              <a:defRPr sz="1100" b="1"/>
            </a:lvl4pPr>
            <a:lvl5pPr marL="1285500" indent="0">
              <a:buNone/>
              <a:defRPr sz="1100" b="1"/>
            </a:lvl5pPr>
            <a:lvl6pPr marL="1606877" indent="0">
              <a:buNone/>
              <a:defRPr sz="1100" b="1"/>
            </a:lvl6pPr>
            <a:lvl7pPr marL="1928250" indent="0">
              <a:buNone/>
              <a:defRPr sz="1100" b="1"/>
            </a:lvl7pPr>
            <a:lvl8pPr marL="2249626" indent="0">
              <a:buNone/>
              <a:defRPr sz="1100" b="1"/>
            </a:lvl8pPr>
            <a:lvl9pPr marL="257100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197" y="2174382"/>
            <a:ext cx="5386091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742" y="1534791"/>
            <a:ext cx="5389065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74" indent="0">
              <a:buNone/>
              <a:defRPr sz="1400" b="1"/>
            </a:lvl2pPr>
            <a:lvl3pPr marL="642750" indent="0">
              <a:buNone/>
              <a:defRPr sz="1300" b="1"/>
            </a:lvl3pPr>
            <a:lvl4pPr marL="964124" indent="0">
              <a:buNone/>
              <a:defRPr sz="1100" b="1"/>
            </a:lvl4pPr>
            <a:lvl5pPr marL="1285500" indent="0">
              <a:buNone/>
              <a:defRPr sz="1100" b="1"/>
            </a:lvl5pPr>
            <a:lvl6pPr marL="1606877" indent="0">
              <a:buNone/>
              <a:defRPr sz="1100" b="1"/>
            </a:lvl6pPr>
            <a:lvl7pPr marL="1928250" indent="0">
              <a:buNone/>
              <a:defRPr sz="1100" b="1"/>
            </a:lvl7pPr>
            <a:lvl8pPr marL="2249626" indent="0">
              <a:buNone/>
              <a:defRPr sz="1100" b="1"/>
            </a:lvl8pPr>
            <a:lvl9pPr marL="257100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742" y="2174382"/>
            <a:ext cx="5389065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40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7728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75225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205" y="273481"/>
            <a:ext cx="401091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65" y="273473"/>
            <a:ext cx="681484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205" y="1435448"/>
            <a:ext cx="401091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74" indent="0">
              <a:buNone/>
              <a:defRPr sz="800"/>
            </a:lvl2pPr>
            <a:lvl3pPr marL="642750" indent="0">
              <a:buNone/>
              <a:defRPr sz="700"/>
            </a:lvl3pPr>
            <a:lvl4pPr marL="964124" indent="0">
              <a:buNone/>
              <a:defRPr sz="600"/>
            </a:lvl4pPr>
            <a:lvl5pPr marL="1285500" indent="0">
              <a:buNone/>
              <a:defRPr sz="600"/>
            </a:lvl5pPr>
            <a:lvl6pPr marL="1606877" indent="0">
              <a:buNone/>
              <a:defRPr sz="600"/>
            </a:lvl6pPr>
            <a:lvl7pPr marL="1928250" indent="0">
              <a:buNone/>
              <a:defRPr sz="600"/>
            </a:lvl7pPr>
            <a:lvl8pPr marL="2249626" indent="0">
              <a:buNone/>
              <a:defRPr sz="600"/>
            </a:lvl8pPr>
            <a:lvl9pPr marL="257100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828937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189" y="4800827"/>
            <a:ext cx="7314903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189" y="612800"/>
            <a:ext cx="7314903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74" indent="0">
              <a:buNone/>
              <a:defRPr sz="2000"/>
            </a:lvl2pPr>
            <a:lvl3pPr marL="642750" indent="0">
              <a:buNone/>
              <a:defRPr sz="1700"/>
            </a:lvl3pPr>
            <a:lvl4pPr marL="964124" indent="0">
              <a:buNone/>
              <a:defRPr sz="1400"/>
            </a:lvl4pPr>
            <a:lvl5pPr marL="1285500" indent="0">
              <a:buNone/>
              <a:defRPr sz="1400"/>
            </a:lvl5pPr>
            <a:lvl6pPr marL="1606877" indent="0">
              <a:buNone/>
              <a:defRPr sz="1400"/>
            </a:lvl6pPr>
            <a:lvl7pPr marL="1928250" indent="0">
              <a:buNone/>
              <a:defRPr sz="1400"/>
            </a:lvl7pPr>
            <a:lvl8pPr marL="2249626" indent="0">
              <a:buNone/>
              <a:defRPr sz="1400"/>
            </a:lvl8pPr>
            <a:lvl9pPr marL="2571001" indent="0">
              <a:buNone/>
              <a:defRPr sz="14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189" y="5367860"/>
            <a:ext cx="7314903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74" indent="0">
              <a:buNone/>
              <a:defRPr sz="800"/>
            </a:lvl2pPr>
            <a:lvl3pPr marL="642750" indent="0">
              <a:buNone/>
              <a:defRPr sz="700"/>
            </a:lvl3pPr>
            <a:lvl4pPr marL="964124" indent="0">
              <a:buNone/>
              <a:defRPr sz="600"/>
            </a:lvl4pPr>
            <a:lvl5pPr marL="1285500" indent="0">
              <a:buNone/>
              <a:defRPr sz="600"/>
            </a:lvl5pPr>
            <a:lvl6pPr marL="1606877" indent="0">
              <a:buNone/>
              <a:defRPr sz="600"/>
            </a:lvl6pPr>
            <a:lvl7pPr marL="1928250" indent="0">
              <a:buNone/>
              <a:defRPr sz="600"/>
            </a:lvl7pPr>
            <a:lvl8pPr marL="2249626" indent="0">
              <a:buNone/>
              <a:defRPr sz="600"/>
            </a:lvl8pPr>
            <a:lvl9pPr marL="257100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12021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90634" y="178594"/>
            <a:ext cx="9810751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5707" tIns="35707" rIns="35707" bIns="357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90634" y="1946680"/>
            <a:ext cx="9810751" cy="401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35707" tIns="35707" rIns="35707" bIns="357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ill Sans" charset="0"/>
              </a:rPr>
              <a:t>Click to edit Master text styles</a:t>
            </a:r>
          </a:p>
          <a:p>
            <a:pPr lvl="1"/>
            <a:r>
              <a:rPr lang="en-US" dirty="0">
                <a:sym typeface="Gill Sans" charset="0"/>
              </a:rPr>
              <a:t>Second level</a:t>
            </a:r>
          </a:p>
          <a:p>
            <a:pPr lvl="2"/>
            <a:r>
              <a:rPr lang="en-US" dirty="0">
                <a:sym typeface="Gill Sans" charset="0"/>
              </a:rPr>
              <a:t>Third level</a:t>
            </a:r>
          </a:p>
          <a:p>
            <a:pPr lvl="3"/>
            <a:r>
              <a:rPr lang="en-US" dirty="0">
                <a:sym typeface="Gill Sans" charset="0"/>
              </a:rPr>
              <a:t>Fourth level</a:t>
            </a:r>
          </a:p>
          <a:p>
            <a:pPr lvl="4"/>
            <a:r>
              <a:rPr lang="en-US" dirty="0">
                <a:sym typeface="Gill Sans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55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71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321374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2750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4124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5500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589188" indent="-401718" algn="l" rtl="0" eaLnBrk="0" fontAlgn="base" hangingPunct="0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901636" indent="-401718" algn="l" rtl="0" eaLnBrk="0" fontAlgn="base" hangingPunct="0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214084" indent="-401718" algn="l" rtl="0" eaLnBrk="0" fontAlgn="base" hangingPunct="0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26532" indent="-401718" algn="l" rtl="0" eaLnBrk="0" fontAlgn="base" hangingPunct="0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838980" indent="-401718" algn="l" rtl="0" eaLnBrk="0" fontAlgn="base" hangingPunct="0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160354" indent="-401718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481730" indent="-401718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03104" indent="-401718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124480" indent="-401718" algn="l" rtl="0" fontAlgn="base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01137" y="379418"/>
            <a:ext cx="1096856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36689"/>
            <a:ext cx="10964333" cy="472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6026" rIns="0" bIns="460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3259" y="6542088"/>
            <a:ext cx="2849033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800" b="0">
                <a:solidFill>
                  <a:srgbClr val="000000"/>
                </a:solidFill>
                <a:latin typeface="Arial" charset="0"/>
                <a:cs typeface="Arial Unicode MS" charset="0"/>
              </a:defRPr>
            </a:lvl1pPr>
          </a:lstStyle>
          <a:p>
            <a:pPr defTabSz="914165" fontAlgn="base">
              <a:spcAft>
                <a:spcPct val="0"/>
              </a:spcAft>
            </a:pPr>
            <a:fld id="{2C7E0B3B-7E69-1048-8E0A-6DB64F28AB64}" type="slidenum">
              <a:rPr lang="en-US" smtClean="0">
                <a:ea typeface="MS PGothic" charset="0"/>
              </a:rPr>
              <a:pPr defTabSz="914165" fontAlgn="base">
                <a:spcAft>
                  <a:spcPct val="0"/>
                </a:spcAft>
              </a:pPr>
              <a:t>‹#›</a:t>
            </a:fld>
            <a:endParaRPr lang="en-US">
              <a:ea typeface="MS PGothic" charset="0"/>
            </a:endParaRPr>
          </a:p>
        </p:txBody>
      </p:sp>
      <p:grpSp>
        <p:nvGrpSpPr>
          <p:cNvPr id="6149" name="Group 229"/>
          <p:cNvGrpSpPr>
            <a:grpSpLocks/>
          </p:cNvGrpSpPr>
          <p:nvPr/>
        </p:nvGrpSpPr>
        <p:grpSpPr bwMode="auto">
          <a:xfrm>
            <a:off x="622301" y="1111251"/>
            <a:ext cx="10905067" cy="19050"/>
            <a:chOff x="290" y="806"/>
            <a:chExt cx="5152" cy="12"/>
          </a:xfrm>
        </p:grpSpPr>
        <p:sp>
          <p:nvSpPr>
            <p:cNvPr id="13320" name="Oval 230"/>
            <p:cNvSpPr>
              <a:spLocks noChangeArrowheads="1"/>
            </p:cNvSpPr>
            <p:nvPr userDrawn="1"/>
          </p:nvSpPr>
          <p:spPr bwMode="auto">
            <a:xfrm>
              <a:off x="29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21" name="Oval 231"/>
            <p:cNvSpPr>
              <a:spLocks noChangeArrowheads="1"/>
            </p:cNvSpPr>
            <p:nvPr userDrawn="1"/>
          </p:nvSpPr>
          <p:spPr bwMode="auto">
            <a:xfrm>
              <a:off x="35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22" name="Oval 232"/>
            <p:cNvSpPr>
              <a:spLocks noChangeArrowheads="1"/>
            </p:cNvSpPr>
            <p:nvPr userDrawn="1"/>
          </p:nvSpPr>
          <p:spPr bwMode="auto">
            <a:xfrm>
              <a:off x="41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23" name="Oval 233"/>
            <p:cNvSpPr>
              <a:spLocks noChangeArrowheads="1"/>
            </p:cNvSpPr>
            <p:nvPr userDrawn="1"/>
          </p:nvSpPr>
          <p:spPr bwMode="auto">
            <a:xfrm>
              <a:off x="47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24" name="Oval 234"/>
            <p:cNvSpPr>
              <a:spLocks noChangeArrowheads="1"/>
            </p:cNvSpPr>
            <p:nvPr userDrawn="1"/>
          </p:nvSpPr>
          <p:spPr bwMode="auto">
            <a:xfrm>
              <a:off x="53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25" name="Oval 235"/>
            <p:cNvSpPr>
              <a:spLocks noChangeArrowheads="1"/>
            </p:cNvSpPr>
            <p:nvPr userDrawn="1"/>
          </p:nvSpPr>
          <p:spPr bwMode="auto">
            <a:xfrm>
              <a:off x="60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26" name="Oval 236"/>
            <p:cNvSpPr>
              <a:spLocks noChangeArrowheads="1"/>
            </p:cNvSpPr>
            <p:nvPr userDrawn="1"/>
          </p:nvSpPr>
          <p:spPr bwMode="auto">
            <a:xfrm>
              <a:off x="66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27" name="Oval 237"/>
            <p:cNvSpPr>
              <a:spLocks noChangeArrowheads="1"/>
            </p:cNvSpPr>
            <p:nvPr userDrawn="1"/>
          </p:nvSpPr>
          <p:spPr bwMode="auto">
            <a:xfrm>
              <a:off x="72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28" name="Oval 238"/>
            <p:cNvSpPr>
              <a:spLocks noChangeArrowheads="1"/>
            </p:cNvSpPr>
            <p:nvPr userDrawn="1"/>
          </p:nvSpPr>
          <p:spPr bwMode="auto">
            <a:xfrm>
              <a:off x="78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29" name="Oval 239"/>
            <p:cNvSpPr>
              <a:spLocks noChangeArrowheads="1"/>
            </p:cNvSpPr>
            <p:nvPr userDrawn="1"/>
          </p:nvSpPr>
          <p:spPr bwMode="auto">
            <a:xfrm>
              <a:off x="84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30" name="Oval 240"/>
            <p:cNvSpPr>
              <a:spLocks noChangeArrowheads="1"/>
            </p:cNvSpPr>
            <p:nvPr userDrawn="1"/>
          </p:nvSpPr>
          <p:spPr bwMode="auto">
            <a:xfrm>
              <a:off x="91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31" name="Oval 241"/>
            <p:cNvSpPr>
              <a:spLocks noChangeArrowheads="1"/>
            </p:cNvSpPr>
            <p:nvPr userDrawn="1"/>
          </p:nvSpPr>
          <p:spPr bwMode="auto">
            <a:xfrm>
              <a:off x="97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32" name="Oval 242"/>
            <p:cNvSpPr>
              <a:spLocks noChangeArrowheads="1"/>
            </p:cNvSpPr>
            <p:nvPr userDrawn="1"/>
          </p:nvSpPr>
          <p:spPr bwMode="auto">
            <a:xfrm>
              <a:off x="103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33" name="Oval 243"/>
            <p:cNvSpPr>
              <a:spLocks noChangeArrowheads="1"/>
            </p:cNvSpPr>
            <p:nvPr userDrawn="1"/>
          </p:nvSpPr>
          <p:spPr bwMode="auto">
            <a:xfrm>
              <a:off x="109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34" name="Oval 244"/>
            <p:cNvSpPr>
              <a:spLocks noChangeArrowheads="1"/>
            </p:cNvSpPr>
            <p:nvPr userDrawn="1"/>
          </p:nvSpPr>
          <p:spPr bwMode="auto">
            <a:xfrm>
              <a:off x="115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35" name="Oval 245"/>
            <p:cNvSpPr>
              <a:spLocks noChangeArrowheads="1"/>
            </p:cNvSpPr>
            <p:nvPr userDrawn="1"/>
          </p:nvSpPr>
          <p:spPr bwMode="auto">
            <a:xfrm>
              <a:off x="122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36" name="Oval 246"/>
            <p:cNvSpPr>
              <a:spLocks noChangeArrowheads="1"/>
            </p:cNvSpPr>
            <p:nvPr userDrawn="1"/>
          </p:nvSpPr>
          <p:spPr bwMode="auto">
            <a:xfrm>
              <a:off x="128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37" name="Oval 247"/>
            <p:cNvSpPr>
              <a:spLocks noChangeArrowheads="1"/>
            </p:cNvSpPr>
            <p:nvPr userDrawn="1"/>
          </p:nvSpPr>
          <p:spPr bwMode="auto">
            <a:xfrm>
              <a:off x="134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38" name="Oval 248"/>
            <p:cNvSpPr>
              <a:spLocks noChangeArrowheads="1"/>
            </p:cNvSpPr>
            <p:nvPr userDrawn="1"/>
          </p:nvSpPr>
          <p:spPr bwMode="auto">
            <a:xfrm>
              <a:off x="140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39" name="Oval 249"/>
            <p:cNvSpPr>
              <a:spLocks noChangeArrowheads="1"/>
            </p:cNvSpPr>
            <p:nvPr userDrawn="1"/>
          </p:nvSpPr>
          <p:spPr bwMode="auto">
            <a:xfrm>
              <a:off x="146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40" name="Oval 250"/>
            <p:cNvSpPr>
              <a:spLocks noChangeArrowheads="1"/>
            </p:cNvSpPr>
            <p:nvPr userDrawn="1"/>
          </p:nvSpPr>
          <p:spPr bwMode="auto">
            <a:xfrm>
              <a:off x="152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41" name="Oval 251"/>
            <p:cNvSpPr>
              <a:spLocks noChangeArrowheads="1"/>
            </p:cNvSpPr>
            <p:nvPr userDrawn="1"/>
          </p:nvSpPr>
          <p:spPr bwMode="auto">
            <a:xfrm>
              <a:off x="158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42" name="Oval 252"/>
            <p:cNvSpPr>
              <a:spLocks noChangeArrowheads="1"/>
            </p:cNvSpPr>
            <p:nvPr userDrawn="1"/>
          </p:nvSpPr>
          <p:spPr bwMode="auto">
            <a:xfrm>
              <a:off x="164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43" name="Oval 253"/>
            <p:cNvSpPr>
              <a:spLocks noChangeArrowheads="1"/>
            </p:cNvSpPr>
            <p:nvPr userDrawn="1"/>
          </p:nvSpPr>
          <p:spPr bwMode="auto">
            <a:xfrm>
              <a:off x="170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44" name="Oval 254"/>
            <p:cNvSpPr>
              <a:spLocks noChangeArrowheads="1"/>
            </p:cNvSpPr>
            <p:nvPr userDrawn="1"/>
          </p:nvSpPr>
          <p:spPr bwMode="auto">
            <a:xfrm>
              <a:off x="177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45" name="Oval 255"/>
            <p:cNvSpPr>
              <a:spLocks noChangeArrowheads="1"/>
            </p:cNvSpPr>
            <p:nvPr userDrawn="1"/>
          </p:nvSpPr>
          <p:spPr bwMode="auto">
            <a:xfrm>
              <a:off x="183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46" name="Oval 256"/>
            <p:cNvSpPr>
              <a:spLocks noChangeArrowheads="1"/>
            </p:cNvSpPr>
            <p:nvPr userDrawn="1"/>
          </p:nvSpPr>
          <p:spPr bwMode="auto">
            <a:xfrm>
              <a:off x="189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47" name="Oval 257"/>
            <p:cNvSpPr>
              <a:spLocks noChangeArrowheads="1"/>
            </p:cNvSpPr>
            <p:nvPr userDrawn="1"/>
          </p:nvSpPr>
          <p:spPr bwMode="auto">
            <a:xfrm>
              <a:off x="195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48" name="Oval 258"/>
            <p:cNvSpPr>
              <a:spLocks noChangeArrowheads="1"/>
            </p:cNvSpPr>
            <p:nvPr userDrawn="1"/>
          </p:nvSpPr>
          <p:spPr bwMode="auto">
            <a:xfrm>
              <a:off x="201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49" name="Oval 259"/>
            <p:cNvSpPr>
              <a:spLocks noChangeArrowheads="1"/>
            </p:cNvSpPr>
            <p:nvPr userDrawn="1"/>
          </p:nvSpPr>
          <p:spPr bwMode="auto">
            <a:xfrm>
              <a:off x="207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50" name="Oval 260"/>
            <p:cNvSpPr>
              <a:spLocks noChangeArrowheads="1"/>
            </p:cNvSpPr>
            <p:nvPr userDrawn="1"/>
          </p:nvSpPr>
          <p:spPr bwMode="auto">
            <a:xfrm>
              <a:off x="213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51" name="Oval 261"/>
            <p:cNvSpPr>
              <a:spLocks noChangeArrowheads="1"/>
            </p:cNvSpPr>
            <p:nvPr userDrawn="1"/>
          </p:nvSpPr>
          <p:spPr bwMode="auto">
            <a:xfrm>
              <a:off x="219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52" name="Oval 262"/>
            <p:cNvSpPr>
              <a:spLocks noChangeArrowheads="1"/>
            </p:cNvSpPr>
            <p:nvPr userDrawn="1"/>
          </p:nvSpPr>
          <p:spPr bwMode="auto">
            <a:xfrm>
              <a:off x="225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53" name="Oval 263"/>
            <p:cNvSpPr>
              <a:spLocks noChangeArrowheads="1"/>
            </p:cNvSpPr>
            <p:nvPr userDrawn="1"/>
          </p:nvSpPr>
          <p:spPr bwMode="auto">
            <a:xfrm>
              <a:off x="231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54" name="Oval 264"/>
            <p:cNvSpPr>
              <a:spLocks noChangeArrowheads="1"/>
            </p:cNvSpPr>
            <p:nvPr userDrawn="1"/>
          </p:nvSpPr>
          <p:spPr bwMode="auto">
            <a:xfrm>
              <a:off x="238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55" name="Oval 265"/>
            <p:cNvSpPr>
              <a:spLocks noChangeArrowheads="1"/>
            </p:cNvSpPr>
            <p:nvPr userDrawn="1"/>
          </p:nvSpPr>
          <p:spPr bwMode="auto">
            <a:xfrm>
              <a:off x="244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56" name="Oval 266"/>
            <p:cNvSpPr>
              <a:spLocks noChangeArrowheads="1"/>
            </p:cNvSpPr>
            <p:nvPr userDrawn="1"/>
          </p:nvSpPr>
          <p:spPr bwMode="auto">
            <a:xfrm>
              <a:off x="250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57" name="Oval 267"/>
            <p:cNvSpPr>
              <a:spLocks noChangeArrowheads="1"/>
            </p:cNvSpPr>
            <p:nvPr userDrawn="1"/>
          </p:nvSpPr>
          <p:spPr bwMode="auto">
            <a:xfrm>
              <a:off x="256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58" name="Oval 268"/>
            <p:cNvSpPr>
              <a:spLocks noChangeArrowheads="1"/>
            </p:cNvSpPr>
            <p:nvPr userDrawn="1"/>
          </p:nvSpPr>
          <p:spPr bwMode="auto">
            <a:xfrm>
              <a:off x="262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59" name="Oval 269"/>
            <p:cNvSpPr>
              <a:spLocks noChangeArrowheads="1"/>
            </p:cNvSpPr>
            <p:nvPr userDrawn="1"/>
          </p:nvSpPr>
          <p:spPr bwMode="auto">
            <a:xfrm>
              <a:off x="268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60" name="Oval 270"/>
            <p:cNvSpPr>
              <a:spLocks noChangeArrowheads="1"/>
            </p:cNvSpPr>
            <p:nvPr userDrawn="1"/>
          </p:nvSpPr>
          <p:spPr bwMode="auto">
            <a:xfrm>
              <a:off x="274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61" name="Oval 271"/>
            <p:cNvSpPr>
              <a:spLocks noChangeArrowheads="1"/>
            </p:cNvSpPr>
            <p:nvPr userDrawn="1"/>
          </p:nvSpPr>
          <p:spPr bwMode="auto">
            <a:xfrm>
              <a:off x="280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62" name="Oval 272"/>
            <p:cNvSpPr>
              <a:spLocks noChangeArrowheads="1"/>
            </p:cNvSpPr>
            <p:nvPr userDrawn="1"/>
          </p:nvSpPr>
          <p:spPr bwMode="auto">
            <a:xfrm>
              <a:off x="286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63" name="Oval 273"/>
            <p:cNvSpPr>
              <a:spLocks noChangeArrowheads="1"/>
            </p:cNvSpPr>
            <p:nvPr userDrawn="1"/>
          </p:nvSpPr>
          <p:spPr bwMode="auto">
            <a:xfrm>
              <a:off x="292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64" name="Oval 274"/>
            <p:cNvSpPr>
              <a:spLocks noChangeArrowheads="1"/>
            </p:cNvSpPr>
            <p:nvPr userDrawn="1"/>
          </p:nvSpPr>
          <p:spPr bwMode="auto">
            <a:xfrm>
              <a:off x="299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65" name="Oval 275"/>
            <p:cNvSpPr>
              <a:spLocks noChangeArrowheads="1"/>
            </p:cNvSpPr>
            <p:nvPr userDrawn="1"/>
          </p:nvSpPr>
          <p:spPr bwMode="auto">
            <a:xfrm>
              <a:off x="305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66" name="Oval 276"/>
            <p:cNvSpPr>
              <a:spLocks noChangeArrowheads="1"/>
            </p:cNvSpPr>
            <p:nvPr userDrawn="1"/>
          </p:nvSpPr>
          <p:spPr bwMode="auto">
            <a:xfrm>
              <a:off x="311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67" name="Oval 277"/>
            <p:cNvSpPr>
              <a:spLocks noChangeArrowheads="1"/>
            </p:cNvSpPr>
            <p:nvPr userDrawn="1"/>
          </p:nvSpPr>
          <p:spPr bwMode="auto">
            <a:xfrm>
              <a:off x="317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68" name="Oval 278"/>
            <p:cNvSpPr>
              <a:spLocks noChangeArrowheads="1"/>
            </p:cNvSpPr>
            <p:nvPr userDrawn="1"/>
          </p:nvSpPr>
          <p:spPr bwMode="auto">
            <a:xfrm>
              <a:off x="323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69" name="Oval 279"/>
            <p:cNvSpPr>
              <a:spLocks noChangeArrowheads="1"/>
            </p:cNvSpPr>
            <p:nvPr userDrawn="1"/>
          </p:nvSpPr>
          <p:spPr bwMode="auto">
            <a:xfrm>
              <a:off x="329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70" name="Oval 280"/>
            <p:cNvSpPr>
              <a:spLocks noChangeArrowheads="1"/>
            </p:cNvSpPr>
            <p:nvPr userDrawn="1"/>
          </p:nvSpPr>
          <p:spPr bwMode="auto">
            <a:xfrm>
              <a:off x="335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71" name="Oval 281"/>
            <p:cNvSpPr>
              <a:spLocks noChangeArrowheads="1"/>
            </p:cNvSpPr>
            <p:nvPr userDrawn="1"/>
          </p:nvSpPr>
          <p:spPr bwMode="auto">
            <a:xfrm>
              <a:off x="341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72" name="Oval 282"/>
            <p:cNvSpPr>
              <a:spLocks noChangeArrowheads="1"/>
            </p:cNvSpPr>
            <p:nvPr userDrawn="1"/>
          </p:nvSpPr>
          <p:spPr bwMode="auto">
            <a:xfrm>
              <a:off x="347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73" name="Oval 283"/>
            <p:cNvSpPr>
              <a:spLocks noChangeArrowheads="1"/>
            </p:cNvSpPr>
            <p:nvPr userDrawn="1"/>
          </p:nvSpPr>
          <p:spPr bwMode="auto">
            <a:xfrm>
              <a:off x="353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74" name="Oval 284"/>
            <p:cNvSpPr>
              <a:spLocks noChangeArrowheads="1"/>
            </p:cNvSpPr>
            <p:nvPr userDrawn="1"/>
          </p:nvSpPr>
          <p:spPr bwMode="auto">
            <a:xfrm>
              <a:off x="360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75" name="Oval 285"/>
            <p:cNvSpPr>
              <a:spLocks noChangeArrowheads="1"/>
            </p:cNvSpPr>
            <p:nvPr userDrawn="1"/>
          </p:nvSpPr>
          <p:spPr bwMode="auto">
            <a:xfrm>
              <a:off x="366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76" name="Oval 286"/>
            <p:cNvSpPr>
              <a:spLocks noChangeArrowheads="1"/>
            </p:cNvSpPr>
            <p:nvPr userDrawn="1"/>
          </p:nvSpPr>
          <p:spPr bwMode="auto">
            <a:xfrm>
              <a:off x="372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77" name="Oval 287"/>
            <p:cNvSpPr>
              <a:spLocks noChangeArrowheads="1"/>
            </p:cNvSpPr>
            <p:nvPr userDrawn="1"/>
          </p:nvSpPr>
          <p:spPr bwMode="auto">
            <a:xfrm>
              <a:off x="378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78" name="Oval 288"/>
            <p:cNvSpPr>
              <a:spLocks noChangeArrowheads="1"/>
            </p:cNvSpPr>
            <p:nvPr userDrawn="1"/>
          </p:nvSpPr>
          <p:spPr bwMode="auto">
            <a:xfrm>
              <a:off x="384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79" name="Oval 289"/>
            <p:cNvSpPr>
              <a:spLocks noChangeArrowheads="1"/>
            </p:cNvSpPr>
            <p:nvPr userDrawn="1"/>
          </p:nvSpPr>
          <p:spPr bwMode="auto">
            <a:xfrm>
              <a:off x="390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80" name="Oval 290"/>
            <p:cNvSpPr>
              <a:spLocks noChangeArrowheads="1"/>
            </p:cNvSpPr>
            <p:nvPr userDrawn="1"/>
          </p:nvSpPr>
          <p:spPr bwMode="auto">
            <a:xfrm>
              <a:off x="396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81" name="Oval 291"/>
            <p:cNvSpPr>
              <a:spLocks noChangeArrowheads="1"/>
            </p:cNvSpPr>
            <p:nvPr userDrawn="1"/>
          </p:nvSpPr>
          <p:spPr bwMode="auto">
            <a:xfrm>
              <a:off x="402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82" name="Oval 292"/>
            <p:cNvSpPr>
              <a:spLocks noChangeArrowheads="1"/>
            </p:cNvSpPr>
            <p:nvPr userDrawn="1"/>
          </p:nvSpPr>
          <p:spPr bwMode="auto">
            <a:xfrm>
              <a:off x="408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83" name="Oval 293"/>
            <p:cNvSpPr>
              <a:spLocks noChangeArrowheads="1"/>
            </p:cNvSpPr>
            <p:nvPr userDrawn="1"/>
          </p:nvSpPr>
          <p:spPr bwMode="auto">
            <a:xfrm>
              <a:off x="414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84" name="Oval 294"/>
            <p:cNvSpPr>
              <a:spLocks noChangeArrowheads="1"/>
            </p:cNvSpPr>
            <p:nvPr userDrawn="1"/>
          </p:nvSpPr>
          <p:spPr bwMode="auto">
            <a:xfrm>
              <a:off x="421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85" name="Oval 295"/>
            <p:cNvSpPr>
              <a:spLocks noChangeArrowheads="1"/>
            </p:cNvSpPr>
            <p:nvPr userDrawn="1"/>
          </p:nvSpPr>
          <p:spPr bwMode="auto">
            <a:xfrm>
              <a:off x="427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86" name="Oval 296"/>
            <p:cNvSpPr>
              <a:spLocks noChangeArrowheads="1"/>
            </p:cNvSpPr>
            <p:nvPr userDrawn="1"/>
          </p:nvSpPr>
          <p:spPr bwMode="auto">
            <a:xfrm>
              <a:off x="433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87" name="Oval 297"/>
            <p:cNvSpPr>
              <a:spLocks noChangeArrowheads="1"/>
            </p:cNvSpPr>
            <p:nvPr userDrawn="1"/>
          </p:nvSpPr>
          <p:spPr bwMode="auto">
            <a:xfrm>
              <a:off x="439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88" name="Oval 298"/>
            <p:cNvSpPr>
              <a:spLocks noChangeArrowheads="1"/>
            </p:cNvSpPr>
            <p:nvPr userDrawn="1"/>
          </p:nvSpPr>
          <p:spPr bwMode="auto">
            <a:xfrm>
              <a:off x="445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89" name="Oval 299"/>
            <p:cNvSpPr>
              <a:spLocks noChangeArrowheads="1"/>
            </p:cNvSpPr>
            <p:nvPr userDrawn="1"/>
          </p:nvSpPr>
          <p:spPr bwMode="auto">
            <a:xfrm>
              <a:off x="451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90" name="Oval 300"/>
            <p:cNvSpPr>
              <a:spLocks noChangeArrowheads="1"/>
            </p:cNvSpPr>
            <p:nvPr userDrawn="1"/>
          </p:nvSpPr>
          <p:spPr bwMode="auto">
            <a:xfrm>
              <a:off x="457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91" name="Oval 301"/>
            <p:cNvSpPr>
              <a:spLocks noChangeArrowheads="1"/>
            </p:cNvSpPr>
            <p:nvPr userDrawn="1"/>
          </p:nvSpPr>
          <p:spPr bwMode="auto">
            <a:xfrm>
              <a:off x="463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92" name="Oval 302"/>
            <p:cNvSpPr>
              <a:spLocks noChangeArrowheads="1"/>
            </p:cNvSpPr>
            <p:nvPr userDrawn="1"/>
          </p:nvSpPr>
          <p:spPr bwMode="auto">
            <a:xfrm>
              <a:off x="469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93" name="Oval 303"/>
            <p:cNvSpPr>
              <a:spLocks noChangeArrowheads="1"/>
            </p:cNvSpPr>
            <p:nvPr userDrawn="1"/>
          </p:nvSpPr>
          <p:spPr bwMode="auto">
            <a:xfrm>
              <a:off x="475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94" name="Oval 304"/>
            <p:cNvSpPr>
              <a:spLocks noChangeArrowheads="1"/>
            </p:cNvSpPr>
            <p:nvPr userDrawn="1"/>
          </p:nvSpPr>
          <p:spPr bwMode="auto">
            <a:xfrm>
              <a:off x="482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95" name="Oval 305"/>
            <p:cNvSpPr>
              <a:spLocks noChangeArrowheads="1"/>
            </p:cNvSpPr>
            <p:nvPr userDrawn="1"/>
          </p:nvSpPr>
          <p:spPr bwMode="auto">
            <a:xfrm>
              <a:off x="4881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96" name="Oval 306"/>
            <p:cNvSpPr>
              <a:spLocks noChangeArrowheads="1"/>
            </p:cNvSpPr>
            <p:nvPr userDrawn="1"/>
          </p:nvSpPr>
          <p:spPr bwMode="auto">
            <a:xfrm>
              <a:off x="4942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97" name="Oval 307"/>
            <p:cNvSpPr>
              <a:spLocks noChangeArrowheads="1"/>
            </p:cNvSpPr>
            <p:nvPr userDrawn="1"/>
          </p:nvSpPr>
          <p:spPr bwMode="auto">
            <a:xfrm>
              <a:off x="5003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98" name="Oval 308"/>
            <p:cNvSpPr>
              <a:spLocks noChangeArrowheads="1"/>
            </p:cNvSpPr>
            <p:nvPr userDrawn="1"/>
          </p:nvSpPr>
          <p:spPr bwMode="auto">
            <a:xfrm>
              <a:off x="5064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399" name="Oval 309"/>
            <p:cNvSpPr>
              <a:spLocks noChangeArrowheads="1"/>
            </p:cNvSpPr>
            <p:nvPr userDrawn="1"/>
          </p:nvSpPr>
          <p:spPr bwMode="auto">
            <a:xfrm>
              <a:off x="5125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400" name="Oval 310"/>
            <p:cNvSpPr>
              <a:spLocks noChangeArrowheads="1"/>
            </p:cNvSpPr>
            <p:nvPr userDrawn="1"/>
          </p:nvSpPr>
          <p:spPr bwMode="auto">
            <a:xfrm>
              <a:off x="5186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401" name="Oval 311"/>
            <p:cNvSpPr>
              <a:spLocks noChangeArrowheads="1"/>
            </p:cNvSpPr>
            <p:nvPr userDrawn="1"/>
          </p:nvSpPr>
          <p:spPr bwMode="auto">
            <a:xfrm>
              <a:off x="5247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402" name="Oval 312"/>
            <p:cNvSpPr>
              <a:spLocks noChangeArrowheads="1"/>
            </p:cNvSpPr>
            <p:nvPr userDrawn="1"/>
          </p:nvSpPr>
          <p:spPr bwMode="auto">
            <a:xfrm>
              <a:off x="5308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403" name="Oval 313"/>
            <p:cNvSpPr>
              <a:spLocks noChangeArrowheads="1"/>
            </p:cNvSpPr>
            <p:nvPr userDrawn="1"/>
          </p:nvSpPr>
          <p:spPr bwMode="auto">
            <a:xfrm>
              <a:off x="5369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3404" name="Oval 314"/>
            <p:cNvSpPr>
              <a:spLocks noChangeArrowheads="1"/>
            </p:cNvSpPr>
            <p:nvPr userDrawn="1"/>
          </p:nvSpPr>
          <p:spPr bwMode="auto">
            <a:xfrm>
              <a:off x="5430" y="806"/>
              <a:ext cx="12" cy="12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defTabSz="91416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  <a:cs typeface="Arial" pitchFamily="34" charset="0"/>
              </a:endParaRPr>
            </a:p>
          </p:txBody>
        </p:sp>
      </p:grpSp>
      <p:pic>
        <p:nvPicPr>
          <p:cNvPr id="6150" name="Picture 315" descr="intuit_c(56_96_184)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53" y="6453196"/>
            <a:ext cx="131656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ctangle 316"/>
          <p:cNvSpPr>
            <a:spLocks noChangeArrowheads="1"/>
          </p:cNvSpPr>
          <p:nvPr/>
        </p:nvSpPr>
        <p:spPr bwMode="auto">
          <a:xfrm>
            <a:off x="4671493" y="6542088"/>
            <a:ext cx="2849033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ctr" defTabSz="9141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000000"/>
                </a:solidFill>
                <a:latin typeface="Verdana" pitchFamily="34" charset="0"/>
                <a:ea typeface="Arial Unicode MS" pitchFamily="34" charset="-128"/>
                <a:cs typeface="Arial Unicode MS" pitchFamily="34" charset="-128"/>
              </a:rPr>
              <a:t>Intuit Proprietary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208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2F5EBF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2F5EBF"/>
          </a:solidFill>
          <a:latin typeface="Verdana" pitchFamily="34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2F5EBF"/>
          </a:solidFill>
          <a:latin typeface="Verdana" pitchFamily="34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2F5EBF"/>
          </a:solidFill>
          <a:latin typeface="Verdana" pitchFamily="34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2F5EBF"/>
          </a:solidFill>
          <a:latin typeface="Verdana" pitchFamily="34" charset="0"/>
          <a:ea typeface="MS PGothic" pitchFamily="34" charset="-128"/>
          <a:cs typeface="MS PGothic" charset="0"/>
        </a:defRPr>
      </a:lvl5pPr>
      <a:lvl6pPr marL="457082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F5EBF"/>
          </a:solidFill>
          <a:latin typeface="Verdana" pitchFamily="34" charset="0"/>
        </a:defRPr>
      </a:lvl6pPr>
      <a:lvl7pPr marL="914165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F5EBF"/>
          </a:solidFill>
          <a:latin typeface="Verdana" pitchFamily="34" charset="0"/>
        </a:defRPr>
      </a:lvl7pPr>
      <a:lvl8pPr marL="137125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F5EBF"/>
          </a:solidFill>
          <a:latin typeface="Verdana" pitchFamily="34" charset="0"/>
        </a:defRPr>
      </a:lvl8pPr>
      <a:lvl9pPr marL="1828332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2F5EBF"/>
          </a:solidFill>
          <a:latin typeface="Verdana" pitchFamily="34" charset="0"/>
        </a:defRPr>
      </a:lvl9pPr>
    </p:titleStyle>
    <p:bodyStyle>
      <a:lvl1pPr marL="168232" indent="-16823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20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1pPr>
      <a:lvl2pPr marL="450735" indent="-16823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–"/>
        <a:defRPr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2pPr>
      <a:lvl3pPr marL="684038" indent="-11903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16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3pPr>
      <a:lvl4pPr marL="910991" indent="-11268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-"/>
        <a:defRPr sz="14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4pPr>
      <a:lvl5pPr marL="1142706" indent="-11109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" charset="0"/>
        <a:buChar char="•"/>
        <a:defRPr sz="1200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5pPr>
      <a:lvl6pPr marL="1599790" indent="-1110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64" charset="0"/>
        <a:buChar char="•"/>
        <a:defRPr sz="1200">
          <a:solidFill>
            <a:srgbClr val="000000"/>
          </a:solidFill>
          <a:latin typeface="+mn-lt"/>
        </a:defRPr>
      </a:lvl6pPr>
      <a:lvl7pPr marL="2056875" indent="-1110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64" charset="0"/>
        <a:buChar char="•"/>
        <a:defRPr sz="1200">
          <a:solidFill>
            <a:srgbClr val="000000"/>
          </a:solidFill>
          <a:latin typeface="+mn-lt"/>
        </a:defRPr>
      </a:lvl7pPr>
      <a:lvl8pPr marL="2513959" indent="-1110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64" charset="0"/>
        <a:buChar char="•"/>
        <a:defRPr sz="1200">
          <a:solidFill>
            <a:srgbClr val="000000"/>
          </a:solidFill>
          <a:latin typeface="+mn-lt"/>
        </a:defRPr>
      </a:lvl8pPr>
      <a:lvl9pPr marL="2971040" indent="-1110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-64" charset="0"/>
        <a:buChar char="•"/>
        <a:defRPr sz="12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80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5" algn="l" defTabSz="9141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578" y="1293100"/>
            <a:ext cx="8382222" cy="26693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It’s All About Me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From Big Data </a:t>
            </a:r>
            <a:r>
              <a:rPr lang="en-US" sz="3200" dirty="0" smtClean="0">
                <a:solidFill>
                  <a:schemeClr val="bg1"/>
                </a:solidFill>
              </a:rPr>
              <a:t>Models to </a:t>
            </a:r>
            <a:r>
              <a:rPr lang="en-US" sz="3200" dirty="0">
                <a:solidFill>
                  <a:schemeClr val="bg1"/>
                </a:solidFill>
              </a:rPr>
              <a:t>Personalized Experience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Yao Morin, Ph.D.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89" y="5410200"/>
            <a:ext cx="3352800" cy="8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0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1085023"/>
            <a:ext cx="8077200" cy="5620577"/>
            <a:chOff x="381000" y="1066800"/>
            <a:chExt cx="8077200" cy="56205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5" t="8890" r="2145" b="26666"/>
            <a:stretch/>
          </p:blipFill>
          <p:spPr>
            <a:xfrm>
              <a:off x="381000" y="1066800"/>
              <a:ext cx="8077200" cy="5620577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 bwMode="auto">
            <a:xfrm>
              <a:off x="7086600" y="1752600"/>
              <a:ext cx="1371600" cy="1600200"/>
            </a:xfrm>
            <a:prstGeom prst="roundRect">
              <a:avLst/>
            </a:prstGeom>
            <a:noFill/>
            <a:ln>
              <a:solidFill>
                <a:srgbClr val="00B0F0"/>
              </a:solidFill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85672" y="94702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We know when you need </a:t>
            </a:r>
            <a:r>
              <a:rPr lang="en-US" sz="5400" dirty="0" smtClean="0">
                <a:solidFill>
                  <a:srgbClr val="0070C0"/>
                </a:solidFill>
              </a:rPr>
              <a:t>HELP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69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3"/>
          <a:stretch/>
        </p:blipFill>
        <p:spPr>
          <a:xfrm>
            <a:off x="-7620" y="7620"/>
            <a:ext cx="1219962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72000" y="1295400"/>
            <a:ext cx="7696200" cy="1470049"/>
          </a:xfrm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How can we tailor </a:t>
            </a:r>
            <a:br>
              <a:rPr lang="en-US" sz="4800" dirty="0" smtClean="0">
                <a:solidFill>
                  <a:schemeClr val="bg1"/>
                </a:solidFill>
              </a:rPr>
            </a:br>
            <a:r>
              <a:rPr lang="en-US" sz="4800" dirty="0" smtClean="0">
                <a:solidFill>
                  <a:schemeClr val="bg1"/>
                </a:solidFill>
              </a:rPr>
              <a:t>the experience just for YOU?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097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1"/>
          <a:stretch/>
        </p:blipFill>
        <p:spPr>
          <a:xfrm>
            <a:off x="0" y="0"/>
            <a:ext cx="12192000" cy="69624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0100" y="3200400"/>
            <a:ext cx="10591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solidFill>
                  <a:schemeClr val="bg1"/>
                </a:solidFill>
              </a:rPr>
              <a:t>Marriage between </a:t>
            </a:r>
            <a:r>
              <a:rPr lang="en-US" sz="5600" dirty="0" smtClean="0">
                <a:solidFill>
                  <a:srgbClr val="66CCFF"/>
                </a:solidFill>
              </a:rPr>
              <a:t>Data Science </a:t>
            </a:r>
            <a:r>
              <a:rPr lang="en-US" sz="5600" dirty="0" smtClean="0">
                <a:solidFill>
                  <a:schemeClr val="bg1"/>
                </a:solidFill>
              </a:rPr>
              <a:t>and </a:t>
            </a:r>
            <a:r>
              <a:rPr lang="en-US" sz="5600" dirty="0" smtClean="0">
                <a:solidFill>
                  <a:srgbClr val="66CCFF"/>
                </a:solidFill>
              </a:rPr>
              <a:t>Dynamic and Responsive Frontend</a:t>
            </a:r>
            <a:endParaRPr lang="en-US" sz="5600" dirty="0">
              <a:solidFill>
                <a:srgbClr val="66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09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is Data Science?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It is multidisciplinary study and incorporates various techniques and theories from many fields, such as statistics, mathematics, artificial intelligence, data engineering, etc</a:t>
            </a:r>
            <a:r>
              <a:rPr lang="en-US" dirty="0" smtClean="0"/>
              <a:t>.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Answers </a:t>
            </a:r>
            <a:r>
              <a:rPr lang="en-US" dirty="0"/>
              <a:t>questions based on data instead of assumptions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extract meaning from data and explain phenomenon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uncover patterns from data and develop predictive </a:t>
            </a:r>
            <a:r>
              <a:rPr lang="en-US" sz="2000" dirty="0" smtClean="0"/>
              <a:t>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837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731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4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 rot="6492213">
            <a:off x="7825745" y="4778009"/>
            <a:ext cx="587560" cy="320175"/>
          </a:xfrm>
          <a:prstGeom prst="flowChartManualOperation">
            <a:avLst/>
          </a:prstGeom>
          <a:solidFill>
            <a:srgbClr val="DA804F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34" name="Shape 234"/>
          <p:cNvGrpSpPr/>
          <p:nvPr/>
        </p:nvGrpSpPr>
        <p:grpSpPr>
          <a:xfrm>
            <a:off x="3032193" y="1848796"/>
            <a:ext cx="5135163" cy="4812270"/>
            <a:chOff x="1825513" y="2497"/>
            <a:chExt cx="5135163" cy="4812270"/>
          </a:xfrm>
        </p:grpSpPr>
        <p:sp>
          <p:nvSpPr>
            <p:cNvPr id="235" name="Shape 235"/>
            <p:cNvSpPr/>
            <p:nvPr/>
          </p:nvSpPr>
          <p:spPr>
            <a:xfrm>
              <a:off x="3718167" y="2497"/>
              <a:ext cx="1349855" cy="1121868"/>
            </a:xfrm>
            <a:prstGeom prst="ellipse">
              <a:avLst/>
            </a:prstGeom>
            <a:gradFill>
              <a:gsLst>
                <a:gs pos="0">
                  <a:srgbClr val="BF4D39"/>
                </a:gs>
                <a:gs pos="100000">
                  <a:srgbClr val="EE5E4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3915848" y="166792"/>
              <a:ext cx="954490" cy="793281"/>
            </a:xfrm>
            <a:prstGeom prst="rect">
              <a:avLst/>
            </a:prstGeom>
            <a:noFill/>
            <a:ln>
              <a:noFill/>
            </a:ln>
          </p:spPr>
          <p:txBody>
            <a:bodyPr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E2E goals definition</a:t>
              </a:r>
            </a:p>
          </p:txBody>
        </p:sp>
        <p:sp>
          <p:nvSpPr>
            <p:cNvPr id="237" name="Shape 237"/>
            <p:cNvSpPr/>
            <p:nvPr/>
          </p:nvSpPr>
          <p:spPr>
            <a:xfrm rot="1542857">
              <a:off x="5043845" y="737054"/>
              <a:ext cx="205795" cy="37863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F4D39"/>
                </a:gs>
                <a:gs pos="100000">
                  <a:srgbClr val="EE5E4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 txBox="1"/>
            <p:nvPr/>
          </p:nvSpPr>
          <p:spPr>
            <a:xfrm rot="1542857">
              <a:off x="5046902" y="799386"/>
              <a:ext cx="144057" cy="22717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5235957" y="733427"/>
              <a:ext cx="1349855" cy="1121868"/>
            </a:xfrm>
            <a:prstGeom prst="ellipse">
              <a:avLst/>
            </a:prstGeom>
            <a:gradFill>
              <a:gsLst>
                <a:gs pos="0">
                  <a:srgbClr val="BA5C3B"/>
                </a:gs>
                <a:gs pos="100000">
                  <a:srgbClr val="E7715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5433639" y="897720"/>
              <a:ext cx="954490" cy="793281"/>
            </a:xfrm>
            <a:prstGeom prst="rect">
              <a:avLst/>
            </a:prstGeom>
            <a:noFill/>
            <a:ln>
              <a:noFill/>
            </a:ln>
          </p:spPr>
          <p:txBody>
            <a:bodyPr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Model KPI, Input/ Output definition</a:t>
              </a:r>
            </a:p>
          </p:txBody>
        </p:sp>
        <p:sp>
          <p:nvSpPr>
            <p:cNvPr id="241" name="Shape 241"/>
            <p:cNvSpPr/>
            <p:nvPr/>
          </p:nvSpPr>
          <p:spPr>
            <a:xfrm rot="4628571">
              <a:off x="5949641" y="1918136"/>
              <a:ext cx="293651" cy="378629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A5C3B"/>
                </a:gs>
                <a:gs pos="100000">
                  <a:srgbClr val="E7715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 txBox="1"/>
            <p:nvPr/>
          </p:nvSpPr>
          <p:spPr>
            <a:xfrm rot="4628571">
              <a:off x="5983887" y="1950917"/>
              <a:ext cx="205555" cy="2271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5610821" y="2375810"/>
              <a:ext cx="1349855" cy="1121868"/>
            </a:xfrm>
            <a:prstGeom prst="ellipse">
              <a:avLst/>
            </a:prstGeom>
            <a:gradFill>
              <a:gsLst>
                <a:gs pos="0">
                  <a:srgbClr val="B66E3E"/>
                </a:gs>
                <a:gs pos="100000">
                  <a:srgbClr val="E3855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 txBox="1"/>
            <p:nvPr/>
          </p:nvSpPr>
          <p:spPr>
            <a:xfrm>
              <a:off x="5808503" y="2540105"/>
              <a:ext cx="954490" cy="793281"/>
            </a:xfrm>
            <a:prstGeom prst="rect">
              <a:avLst/>
            </a:prstGeom>
            <a:noFill/>
            <a:ln>
              <a:noFill/>
            </a:ln>
          </p:spPr>
          <p:txBody>
            <a:bodyPr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Model creation and offline evaluation</a:t>
              </a:r>
            </a:p>
          </p:txBody>
        </p:sp>
        <p:sp>
          <p:nvSpPr>
            <p:cNvPr id="245" name="Shape 245"/>
            <p:cNvSpPr/>
            <p:nvPr/>
          </p:nvSpPr>
          <p:spPr>
            <a:xfrm rot="7714286">
              <a:off x="5635680" y="3400244"/>
              <a:ext cx="258931" cy="37863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66E3E"/>
                </a:gs>
                <a:gs pos="100000">
                  <a:srgbClr val="E3855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 txBox="1"/>
            <p:nvPr/>
          </p:nvSpPr>
          <p:spPr>
            <a:xfrm rot="-3085714">
              <a:off x="5698735" y="3445604"/>
              <a:ext cx="181252" cy="2271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4560476" y="3692900"/>
              <a:ext cx="1349855" cy="1121868"/>
            </a:xfrm>
            <a:prstGeom prst="ellipse">
              <a:avLst/>
            </a:prstGeom>
            <a:gradFill>
              <a:gsLst>
                <a:gs pos="0">
                  <a:srgbClr val="B37F40"/>
                </a:gs>
                <a:gs pos="100000">
                  <a:srgbClr val="DE995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 txBox="1"/>
            <p:nvPr/>
          </p:nvSpPr>
          <p:spPr>
            <a:xfrm>
              <a:off x="4758158" y="3857194"/>
              <a:ext cx="954490" cy="793281"/>
            </a:xfrm>
            <a:prstGeom prst="rect">
              <a:avLst/>
            </a:prstGeom>
            <a:noFill/>
            <a:ln>
              <a:noFill/>
            </a:ln>
          </p:spPr>
          <p:txBody>
            <a:bodyPr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Online model coding &amp; validation</a:t>
              </a:r>
            </a:p>
          </p:txBody>
        </p:sp>
        <p:sp>
          <p:nvSpPr>
            <p:cNvPr id="249" name="Shape 249"/>
            <p:cNvSpPr/>
            <p:nvPr/>
          </p:nvSpPr>
          <p:spPr>
            <a:xfrm rot="10800000">
              <a:off x="4309403" y="4064518"/>
              <a:ext cx="177424" cy="37863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37F40"/>
                </a:gs>
                <a:gs pos="100000">
                  <a:srgbClr val="DE995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 txBox="1"/>
            <p:nvPr/>
          </p:nvSpPr>
          <p:spPr>
            <a:xfrm>
              <a:off x="4362630" y="4140244"/>
              <a:ext cx="124198" cy="22717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2875857" y="3692900"/>
              <a:ext cx="1349855" cy="1121868"/>
            </a:xfrm>
            <a:prstGeom prst="ellipse">
              <a:avLst/>
            </a:prstGeom>
            <a:gradFill>
              <a:gsLst>
                <a:gs pos="0">
                  <a:srgbClr val="AE8C46"/>
                </a:gs>
                <a:gs pos="100000">
                  <a:srgbClr val="D9AA5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 txBox="1"/>
            <p:nvPr/>
          </p:nvSpPr>
          <p:spPr>
            <a:xfrm>
              <a:off x="3073539" y="3857194"/>
              <a:ext cx="954490" cy="793281"/>
            </a:xfrm>
            <a:prstGeom prst="rect">
              <a:avLst/>
            </a:prstGeom>
            <a:noFill/>
            <a:ln>
              <a:noFill/>
            </a:ln>
          </p:spPr>
          <p:txBody>
            <a:bodyPr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Integration/</a:t>
              </a:r>
              <a:br>
                <a:rPr lang="en-US" sz="14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</a:br>
              <a:r>
                <a:rPr lang="en-US" sz="14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Experience QA</a:t>
              </a:r>
            </a:p>
          </p:txBody>
        </p:sp>
        <p:sp>
          <p:nvSpPr>
            <p:cNvPr id="253" name="Shape 253"/>
            <p:cNvSpPr/>
            <p:nvPr/>
          </p:nvSpPr>
          <p:spPr>
            <a:xfrm rot="-7714286">
              <a:off x="2900715" y="3411703"/>
              <a:ext cx="258931" cy="37863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E8C46"/>
                </a:gs>
                <a:gs pos="100000">
                  <a:srgbClr val="D9AA5B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 txBox="1"/>
            <p:nvPr/>
          </p:nvSpPr>
          <p:spPr>
            <a:xfrm rot="3085714">
              <a:off x="2963771" y="3517795"/>
              <a:ext cx="181252" cy="2271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1825513" y="2375810"/>
              <a:ext cx="1349855" cy="1121868"/>
            </a:xfrm>
            <a:prstGeom prst="ellipse">
              <a:avLst/>
            </a:prstGeom>
            <a:gradFill>
              <a:gsLst>
                <a:gs pos="0">
                  <a:srgbClr val="AA9747"/>
                </a:gs>
                <a:gs pos="100000">
                  <a:srgbClr val="D4BA5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2023194" y="2540105"/>
              <a:ext cx="954490" cy="793281"/>
            </a:xfrm>
            <a:prstGeom prst="rect">
              <a:avLst/>
            </a:prstGeom>
            <a:noFill/>
            <a:ln>
              <a:noFill/>
            </a:ln>
          </p:spPr>
          <p:txBody>
            <a:bodyPr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Online evaluation </a:t>
              </a:r>
            </a:p>
          </p:txBody>
        </p:sp>
        <p:sp>
          <p:nvSpPr>
            <p:cNvPr id="257" name="Shape 257"/>
            <p:cNvSpPr/>
            <p:nvPr/>
          </p:nvSpPr>
          <p:spPr>
            <a:xfrm rot="-4628571">
              <a:off x="2539196" y="1934341"/>
              <a:ext cx="293651" cy="378629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A9747"/>
                </a:gs>
                <a:gs pos="100000">
                  <a:srgbClr val="D4BA5D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 txBox="1"/>
            <p:nvPr/>
          </p:nvSpPr>
          <p:spPr>
            <a:xfrm rot="-4628571">
              <a:off x="2573442" y="2053011"/>
              <a:ext cx="205555" cy="22717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2200375" y="733427"/>
              <a:ext cx="1349855" cy="1121868"/>
            </a:xfrm>
            <a:prstGeom prst="ellipse">
              <a:avLst/>
            </a:prstGeom>
            <a:gradFill>
              <a:gsLst>
                <a:gs pos="0">
                  <a:srgbClr val="A7A04A"/>
                </a:gs>
                <a:gs pos="100000">
                  <a:srgbClr val="CFC65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 txBox="1"/>
            <p:nvPr/>
          </p:nvSpPr>
          <p:spPr>
            <a:xfrm>
              <a:off x="2398058" y="897720"/>
              <a:ext cx="954490" cy="793281"/>
            </a:xfrm>
            <a:prstGeom prst="rect">
              <a:avLst/>
            </a:prstGeom>
            <a:noFill/>
            <a:ln>
              <a:noFill/>
            </a:ln>
          </p:spPr>
          <p:txBody>
            <a:bodyPr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SzPct val="25000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Questrial"/>
                  <a:ea typeface="Questrial"/>
                  <a:cs typeface="Questrial"/>
                  <a:sym typeface="Questrial"/>
                </a:rPr>
                <a:t>Result analysis</a:t>
              </a:r>
            </a:p>
          </p:txBody>
        </p:sp>
        <p:sp>
          <p:nvSpPr>
            <p:cNvPr id="261" name="Shape 261"/>
            <p:cNvSpPr/>
            <p:nvPr/>
          </p:nvSpPr>
          <p:spPr>
            <a:xfrm rot="-1542857">
              <a:off x="3526054" y="742109"/>
              <a:ext cx="205795" cy="378630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A7A04A"/>
                </a:gs>
                <a:gs pos="100000">
                  <a:srgbClr val="CFC65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 txBox="1"/>
            <p:nvPr/>
          </p:nvSpPr>
          <p:spPr>
            <a:xfrm rot="-1542857">
              <a:off x="3529111" y="831229"/>
              <a:ext cx="144057" cy="22717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63" name="Shape 263"/>
          <p:cNvSpPr/>
          <p:nvPr/>
        </p:nvSpPr>
        <p:spPr>
          <a:xfrm>
            <a:off x="8179546" y="4406200"/>
            <a:ext cx="1798800" cy="1552799"/>
          </a:xfrm>
          <a:prstGeom prst="ellipse">
            <a:avLst/>
          </a:prstGeom>
          <a:solidFill>
            <a:srgbClr val="D9804E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64" name="Shape 264"/>
          <p:cNvGrpSpPr/>
          <p:nvPr/>
        </p:nvGrpSpPr>
        <p:grpSpPr>
          <a:xfrm>
            <a:off x="8252135" y="4437888"/>
            <a:ext cx="1672209" cy="1488895"/>
            <a:chOff x="1426258" y="0"/>
            <a:chExt cx="3493960" cy="2865464"/>
          </a:xfrm>
        </p:grpSpPr>
        <p:sp>
          <p:nvSpPr>
            <p:cNvPr id="265" name="Shape 265"/>
            <p:cNvSpPr/>
            <p:nvPr/>
          </p:nvSpPr>
          <p:spPr>
            <a:xfrm>
              <a:off x="2467960" y="0"/>
              <a:ext cx="1455019" cy="917263"/>
            </a:xfrm>
            <a:prstGeom prst="ellipse">
              <a:avLst/>
            </a:prstGeom>
            <a:solidFill>
              <a:srgbClr val="66CCFF"/>
            </a:solidFill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 txBox="1"/>
            <p:nvPr/>
          </p:nvSpPr>
          <p:spPr>
            <a:xfrm>
              <a:off x="2586606" y="134346"/>
              <a:ext cx="1123199" cy="648599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SzPct val="25000"/>
                <a:buNone/>
              </a:pPr>
              <a:r>
                <a:rPr lang="en-US" sz="600" b="0" i="0" u="none" strike="noStrike" cap="none" dirty="0">
                  <a:latin typeface="Questrial"/>
                  <a:ea typeface="Questrial"/>
                  <a:cs typeface="Questrial"/>
                  <a:sym typeface="Questrial"/>
                </a:rPr>
                <a:t>Training/</a:t>
              </a:r>
              <a:br>
                <a:rPr lang="en-US" sz="600" b="0" i="0" u="none" strike="noStrike" cap="none" dirty="0">
                  <a:latin typeface="Questrial"/>
                  <a:ea typeface="Questrial"/>
                  <a:cs typeface="Questrial"/>
                  <a:sym typeface="Questrial"/>
                </a:rPr>
              </a:br>
              <a:r>
                <a:rPr lang="en-US" sz="600" b="0" i="0" u="none" strike="noStrike" cap="none" dirty="0">
                  <a:latin typeface="Questrial"/>
                  <a:ea typeface="Questrial"/>
                  <a:cs typeface="Questrial"/>
                  <a:sym typeface="Questrial"/>
                </a:rPr>
                <a:t>test set preprocessing</a:t>
              </a:r>
            </a:p>
          </p:txBody>
        </p:sp>
        <p:sp>
          <p:nvSpPr>
            <p:cNvPr id="267" name="Shape 267"/>
            <p:cNvSpPr/>
            <p:nvPr/>
          </p:nvSpPr>
          <p:spPr>
            <a:xfrm rot="2703939">
              <a:off x="3604114" y="786394"/>
              <a:ext cx="145608" cy="30957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8BEBA"/>
                </a:gs>
                <a:gs pos="100000">
                  <a:srgbClr val="CBD3C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 txBox="1"/>
            <p:nvPr/>
          </p:nvSpPr>
          <p:spPr>
            <a:xfrm rot="2703939">
              <a:off x="3610528" y="832848"/>
              <a:ext cx="101925" cy="1857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385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3415401" y="974569"/>
              <a:ext cx="1504817" cy="917263"/>
            </a:xfrm>
            <a:prstGeom prst="ellipse">
              <a:avLst/>
            </a:prstGeom>
            <a:solidFill>
              <a:srgbClr val="66CCFF"/>
            </a:solidFill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 txBox="1"/>
            <p:nvPr/>
          </p:nvSpPr>
          <p:spPr>
            <a:xfrm>
              <a:off x="3635776" y="1108899"/>
              <a:ext cx="1064067" cy="648604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SzPct val="25000"/>
                <a:buNone/>
              </a:pPr>
              <a:r>
                <a:rPr lang="en-US" sz="600" b="0" i="0" u="none" strike="noStrike" cap="none" dirty="0">
                  <a:latin typeface="Questrial"/>
                  <a:ea typeface="Questrial"/>
                  <a:cs typeface="Questrial"/>
                  <a:sym typeface="Questrial"/>
                </a:rPr>
                <a:t>Algorithm &amp; method selection</a:t>
              </a:r>
            </a:p>
          </p:txBody>
        </p:sp>
        <p:sp>
          <p:nvSpPr>
            <p:cNvPr id="271" name="Shape 271"/>
            <p:cNvSpPr/>
            <p:nvPr/>
          </p:nvSpPr>
          <p:spPr>
            <a:xfrm rot="8100000">
              <a:off x="3610947" y="1763244"/>
              <a:ext cx="144060" cy="30957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8BEBA"/>
                </a:gs>
                <a:gs pos="100000">
                  <a:srgbClr val="CBD3C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 txBox="1"/>
            <p:nvPr/>
          </p:nvSpPr>
          <p:spPr>
            <a:xfrm rot="-2700000">
              <a:off x="3647836" y="1809878"/>
              <a:ext cx="100842" cy="18574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385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2454284" y="1948200"/>
              <a:ext cx="1479785" cy="917263"/>
            </a:xfrm>
            <a:prstGeom prst="ellipse">
              <a:avLst/>
            </a:prstGeom>
            <a:solidFill>
              <a:srgbClr val="66CCFF"/>
            </a:solidFill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 txBox="1"/>
            <p:nvPr/>
          </p:nvSpPr>
          <p:spPr>
            <a:xfrm>
              <a:off x="2670994" y="2082531"/>
              <a:ext cx="1046366" cy="648604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SzPct val="25000"/>
                <a:buNone/>
              </a:pPr>
              <a:r>
                <a:rPr lang="en-US" sz="600" b="0" i="0" u="none" strike="noStrike" cap="none" dirty="0">
                  <a:latin typeface="Questrial"/>
                  <a:ea typeface="Questrial"/>
                  <a:cs typeface="Questrial"/>
                  <a:sym typeface="Questrial"/>
                </a:rPr>
                <a:t>Model training/</a:t>
              </a:r>
              <a:br>
                <a:rPr lang="en-US" sz="600" b="0" i="0" u="none" strike="noStrike" cap="none" dirty="0">
                  <a:latin typeface="Questrial"/>
                  <a:ea typeface="Questrial"/>
                  <a:cs typeface="Questrial"/>
                  <a:sym typeface="Questrial"/>
                </a:rPr>
              </a:br>
              <a:r>
                <a:rPr lang="en-US" sz="600" b="0" i="0" u="none" strike="noStrike" cap="none" dirty="0">
                  <a:latin typeface="Questrial"/>
                  <a:ea typeface="Questrial"/>
                  <a:cs typeface="Questrial"/>
                  <a:sym typeface="Questrial"/>
                </a:rPr>
                <a:t>parameters selection</a:t>
              </a:r>
            </a:p>
          </p:txBody>
        </p:sp>
        <p:sp>
          <p:nvSpPr>
            <p:cNvPr id="275" name="Shape 275"/>
            <p:cNvSpPr/>
            <p:nvPr/>
          </p:nvSpPr>
          <p:spPr>
            <a:xfrm rot="-8100000">
              <a:off x="2643894" y="1771708"/>
              <a:ext cx="139892" cy="30957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8BEBA"/>
                </a:gs>
                <a:gs pos="100000">
                  <a:srgbClr val="CBD3C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 txBox="1"/>
            <p:nvPr/>
          </p:nvSpPr>
          <p:spPr>
            <a:xfrm rot="2700000">
              <a:off x="2679716" y="1848461"/>
              <a:ext cx="97923" cy="18574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385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1426258" y="974569"/>
              <a:ext cx="1588572" cy="917263"/>
            </a:xfrm>
            <a:prstGeom prst="ellipse">
              <a:avLst/>
            </a:prstGeom>
            <a:solidFill>
              <a:srgbClr val="66CCFF"/>
            </a:solidFill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 txBox="1"/>
            <p:nvPr/>
          </p:nvSpPr>
          <p:spPr>
            <a:xfrm>
              <a:off x="1658900" y="1108899"/>
              <a:ext cx="1123290" cy="648604"/>
            </a:xfrm>
            <a:prstGeom prst="rect">
              <a:avLst/>
            </a:prstGeom>
            <a:noFill/>
            <a:ln>
              <a:noFill/>
            </a:ln>
          </p:spPr>
          <p:txBody>
            <a:bodyPr lIns="15225" tIns="15225" rIns="15225" bIns="152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420"/>
                </a:spcAft>
                <a:buSzPct val="25000"/>
                <a:buNone/>
              </a:pPr>
              <a:r>
                <a:rPr lang="en-US" sz="600" b="0" i="0" u="none" strike="noStrike" cap="none" dirty="0">
                  <a:latin typeface="Questrial"/>
                  <a:ea typeface="Questrial"/>
                  <a:cs typeface="Questrial"/>
                  <a:sym typeface="Questrial"/>
                </a:rPr>
                <a:t>KPI measurement/ accuracy assessment</a:t>
              </a:r>
            </a:p>
          </p:txBody>
        </p:sp>
        <p:sp>
          <p:nvSpPr>
            <p:cNvPr id="279" name="Shape 279"/>
            <p:cNvSpPr/>
            <p:nvPr/>
          </p:nvSpPr>
          <p:spPr>
            <a:xfrm rot="-2699371">
              <a:off x="2638741" y="789366"/>
              <a:ext cx="142059" cy="309575"/>
            </a:xfrm>
            <a:prstGeom prst="rightArrow">
              <a:avLst>
                <a:gd name="adj1" fmla="val 60000"/>
                <a:gd name="adj2" fmla="val 50000"/>
              </a:avLst>
            </a:prstGeom>
            <a:gradFill>
              <a:gsLst>
                <a:gs pos="0">
                  <a:srgbClr val="B8BEBA"/>
                </a:gs>
                <a:gs pos="100000">
                  <a:srgbClr val="CBD3CE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 txBox="1"/>
            <p:nvPr/>
          </p:nvSpPr>
          <p:spPr>
            <a:xfrm rot="-2699371">
              <a:off x="2644979" y="866346"/>
              <a:ext cx="99442" cy="18574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385"/>
                </a:spcAft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679718" y="344234"/>
            <a:ext cx="10794600" cy="149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US" dirty="0">
                <a:solidFill>
                  <a:srgbClr val="0070C0"/>
                </a:solidFill>
              </a:rPr>
              <a:t>From business problems to models</a:t>
            </a:r>
          </a:p>
        </p:txBody>
      </p:sp>
    </p:spTree>
    <p:extLst>
      <p:ext uri="{BB962C8B-B14F-4D97-AF65-F5344CB8AC3E}">
        <p14:creationId xmlns:p14="http://schemas.microsoft.com/office/powerpoint/2010/main" val="2451235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3460025" y="3544700"/>
            <a:ext cx="2157600" cy="1194299"/>
          </a:xfrm>
          <a:prstGeom prst="ellipse">
            <a:avLst/>
          </a:prstGeom>
          <a:solidFill>
            <a:srgbClr val="66CCFF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5041025" y="5123200"/>
            <a:ext cx="2157600" cy="1194299"/>
          </a:xfrm>
          <a:prstGeom prst="ellipse">
            <a:avLst/>
          </a:prstGeom>
          <a:solidFill>
            <a:srgbClr val="66CCFF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6570675" y="3624400"/>
            <a:ext cx="2157600" cy="1194299"/>
          </a:xfrm>
          <a:prstGeom prst="ellipse">
            <a:avLst/>
          </a:prstGeom>
          <a:solidFill>
            <a:srgbClr val="66CCFF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5006825" y="2087850"/>
            <a:ext cx="2157600" cy="1194299"/>
          </a:xfrm>
          <a:prstGeom prst="ellipse">
            <a:avLst/>
          </a:prstGeom>
          <a:solidFill>
            <a:srgbClr val="66CCFF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US" dirty="0">
                <a:solidFill>
                  <a:srgbClr val="0070C0"/>
                </a:solidFill>
              </a:rPr>
              <a:t>Data model building cycle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5241214" y="2183816"/>
            <a:ext cx="1638543" cy="1032959"/>
          </a:xfrm>
          <a:prstGeom prst="rect">
            <a:avLst/>
          </a:prstGeom>
          <a:noFill/>
          <a:ln>
            <a:noFill/>
          </a:ln>
        </p:spPr>
        <p:txBody>
          <a:bodyPr lIns="20300" tIns="20300" rIns="20300" bIns="20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560"/>
              </a:spcAft>
              <a:buSzPct val="25000"/>
              <a:buNone/>
            </a:pPr>
            <a:r>
              <a:rPr lang="en-US" sz="1600" b="0" i="0" u="none" strike="noStrike" cap="none" dirty="0">
                <a:latin typeface="Questrial"/>
                <a:ea typeface="Questrial"/>
                <a:cs typeface="Questrial"/>
                <a:sym typeface="Questrial"/>
              </a:rPr>
              <a:t>Training/</a:t>
            </a:r>
            <a:br>
              <a:rPr lang="en-US" sz="1600" b="0" i="0" u="none" strike="noStrike" cap="none" dirty="0"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1600" b="0" i="0" u="none" strike="noStrike" cap="none" dirty="0">
                <a:latin typeface="Questrial"/>
                <a:ea typeface="Questrial"/>
                <a:cs typeface="Questrial"/>
                <a:sym typeface="Questrial"/>
              </a:rPr>
              <a:t>test set preprocessing</a:t>
            </a:r>
          </a:p>
        </p:txBody>
      </p:sp>
      <p:sp>
        <p:nvSpPr>
          <p:cNvPr id="292" name="Shape 292"/>
          <p:cNvSpPr/>
          <p:nvPr/>
        </p:nvSpPr>
        <p:spPr>
          <a:xfrm rot="2703759">
            <a:off x="6711233" y="3221788"/>
            <a:ext cx="231161" cy="493028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B8BEBA"/>
              </a:gs>
              <a:gs pos="100000">
                <a:srgbClr val="CBD3C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 txBox="1"/>
          <p:nvPr/>
        </p:nvSpPr>
        <p:spPr>
          <a:xfrm rot="2703759">
            <a:off x="6721417" y="3295850"/>
            <a:ext cx="161813" cy="2958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385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6760846" y="3734875"/>
            <a:ext cx="1694621" cy="1032959"/>
          </a:xfrm>
          <a:prstGeom prst="rect">
            <a:avLst/>
          </a:prstGeom>
          <a:noFill/>
          <a:ln>
            <a:noFill/>
          </a:ln>
        </p:spPr>
        <p:txBody>
          <a:bodyPr lIns="20300" tIns="20300" rIns="20300" bIns="20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560"/>
              </a:spcAft>
              <a:buSzPct val="25000"/>
              <a:buNone/>
            </a:pPr>
            <a:r>
              <a:rPr lang="en-US" sz="1600" b="0" i="0" u="none" strike="noStrike" cap="none" dirty="0">
                <a:latin typeface="Questrial"/>
                <a:ea typeface="Questrial"/>
                <a:cs typeface="Questrial"/>
                <a:sym typeface="Questrial"/>
              </a:rPr>
              <a:t>Algorithm &amp; method selection</a:t>
            </a:r>
          </a:p>
        </p:txBody>
      </p:sp>
      <p:sp>
        <p:nvSpPr>
          <p:cNvPr id="295" name="Shape 295"/>
          <p:cNvSpPr/>
          <p:nvPr/>
        </p:nvSpPr>
        <p:spPr>
          <a:xfrm rot="8100000">
            <a:off x="6722048" y="4776559"/>
            <a:ext cx="228781" cy="493028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B8BEBA"/>
              </a:gs>
              <a:gs pos="100000">
                <a:srgbClr val="CBD3C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 txBox="1"/>
          <p:nvPr/>
        </p:nvSpPr>
        <p:spPr>
          <a:xfrm rot="-2700000">
            <a:off x="6780632" y="4850900"/>
            <a:ext cx="160147" cy="2958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385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7" name="Shape 297"/>
          <p:cNvSpPr/>
          <p:nvPr/>
        </p:nvSpPr>
        <p:spPr>
          <a:xfrm rot="-8100000">
            <a:off x="5182796" y="4790014"/>
            <a:ext cx="222142" cy="493028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B8BEBA"/>
              </a:gs>
              <a:gs pos="100000">
                <a:srgbClr val="CBD3C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8" name="Shape 298"/>
          <p:cNvSpPr txBox="1"/>
          <p:nvPr/>
        </p:nvSpPr>
        <p:spPr>
          <a:xfrm rot="2700000">
            <a:off x="5239680" y="4912181"/>
            <a:ext cx="155499" cy="2958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385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3614225" y="3734876"/>
            <a:ext cx="1788900" cy="1032900"/>
          </a:xfrm>
          <a:prstGeom prst="rect">
            <a:avLst/>
          </a:prstGeom>
          <a:noFill/>
          <a:ln>
            <a:noFill/>
          </a:ln>
        </p:spPr>
        <p:txBody>
          <a:bodyPr lIns="20300" tIns="20300" rIns="20300" bIns="20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560"/>
              </a:spcAft>
              <a:buSzPct val="25000"/>
              <a:buNone/>
            </a:pPr>
            <a:r>
              <a:rPr lang="en-US" sz="1600" b="0" i="0" u="none" strike="noStrike" cap="none" dirty="0">
                <a:latin typeface="Questrial"/>
                <a:ea typeface="Questrial"/>
                <a:cs typeface="Questrial"/>
                <a:sym typeface="Questrial"/>
              </a:rPr>
              <a:t>KPI measurement/ accuracy assessment</a:t>
            </a:r>
          </a:p>
        </p:txBody>
      </p:sp>
      <p:sp>
        <p:nvSpPr>
          <p:cNvPr id="300" name="Shape 300"/>
          <p:cNvSpPr/>
          <p:nvPr/>
        </p:nvSpPr>
        <p:spPr>
          <a:xfrm rot="-2699191">
            <a:off x="5174658" y="3226490"/>
            <a:ext cx="225509" cy="493028"/>
          </a:xfrm>
          <a:prstGeom prst="rightArrow">
            <a:avLst>
              <a:gd name="adj1" fmla="val 60000"/>
              <a:gd name="adj2" fmla="val 50000"/>
            </a:avLst>
          </a:prstGeom>
          <a:gradFill>
            <a:gsLst>
              <a:gs pos="0">
                <a:srgbClr val="B8BEBA"/>
              </a:gs>
              <a:gs pos="100000">
                <a:srgbClr val="CBD3C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 txBox="1"/>
          <p:nvPr/>
        </p:nvSpPr>
        <p:spPr>
          <a:xfrm rot="-2699191">
            <a:off x="5184561" y="3349009"/>
            <a:ext cx="157857" cy="2958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385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2" name="Shape 302"/>
          <p:cNvSpPr txBox="1"/>
          <p:nvPr/>
        </p:nvSpPr>
        <p:spPr>
          <a:xfrm>
            <a:off x="5225210" y="5284607"/>
            <a:ext cx="1666499" cy="1032900"/>
          </a:xfrm>
          <a:prstGeom prst="rect">
            <a:avLst/>
          </a:prstGeom>
          <a:noFill/>
          <a:ln>
            <a:noFill/>
          </a:ln>
        </p:spPr>
        <p:txBody>
          <a:bodyPr lIns="20300" tIns="20300" rIns="20300" bIns="20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560"/>
              </a:spcAft>
              <a:buSzPct val="25000"/>
              <a:buNone/>
            </a:pPr>
            <a:r>
              <a:rPr lang="en-US" sz="1600" b="0" i="0" u="none" strike="noStrike" cap="none" dirty="0">
                <a:latin typeface="Questrial"/>
                <a:ea typeface="Questrial"/>
                <a:cs typeface="Questrial"/>
                <a:sym typeface="Questrial"/>
              </a:rPr>
              <a:t>Model training/</a:t>
            </a:r>
            <a:br>
              <a:rPr lang="en-US" sz="1600" b="0" i="0" u="none" strike="noStrike" cap="none" dirty="0"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1600" b="0" i="0" u="none" strike="noStrike" cap="none" dirty="0">
                <a:latin typeface="Questrial"/>
                <a:ea typeface="Questrial"/>
                <a:cs typeface="Questrial"/>
                <a:sym typeface="Questrial"/>
              </a:rPr>
              <a:t>parameters selection</a:t>
            </a:r>
          </a:p>
        </p:txBody>
      </p:sp>
    </p:spTree>
    <p:extLst>
      <p:ext uri="{BB962C8B-B14F-4D97-AF65-F5344CB8AC3E}">
        <p14:creationId xmlns:p14="http://schemas.microsoft.com/office/powerpoint/2010/main" val="8973159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Identify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049" y="1946680"/>
            <a:ext cx="9810751" cy="40183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Features - what information do you have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From </a:t>
            </a:r>
            <a:r>
              <a:rPr lang="en-US" sz="2000" dirty="0"/>
              <a:t>data inventory and/or domain experts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Examples</a:t>
            </a:r>
            <a:r>
              <a:rPr lang="en-US" sz="2000" dirty="0"/>
              <a:t>: Demographic, behavioral or geographic data, etc.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Labels </a:t>
            </a:r>
            <a:r>
              <a:rPr lang="en-US" dirty="0"/>
              <a:t>( for supervised </a:t>
            </a:r>
            <a:r>
              <a:rPr lang="en-US" dirty="0" smtClean="0"/>
              <a:t>learning ): </a:t>
            </a:r>
            <a:r>
              <a:rPr lang="en-US" dirty="0"/>
              <a:t>what you want to </a:t>
            </a:r>
            <a:r>
              <a:rPr lang="en-US" dirty="0" smtClean="0"/>
              <a:t>predict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What kind of products to recommend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Whether a customer buys a product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How a customer reacts to an experience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2581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Pre-processing </a:t>
            </a:r>
            <a:r>
              <a:rPr lang="en-US" dirty="0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634" y="2209800"/>
            <a:ext cx="9810751" cy="40183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“Encoding” categorical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ZIP code, feelings, occupations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dummy coding, </a:t>
            </a:r>
            <a:r>
              <a:rPr lang="en-US" sz="2000" dirty="0" smtClean="0"/>
              <a:t>bucketing, and others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Imputations – “filling in” missing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  <a:r>
              <a:rPr lang="en-US" sz="2000" dirty="0" smtClean="0"/>
              <a:t>ML </a:t>
            </a:r>
            <a:r>
              <a:rPr lang="en-US" sz="2000" dirty="0"/>
              <a:t>estimations, stochastic regression, multiple </a:t>
            </a:r>
            <a:r>
              <a:rPr lang="en-US" sz="2000" dirty="0" smtClean="0"/>
              <a:t>imputation</a:t>
            </a:r>
          </a:p>
          <a:p>
            <a:pPr marL="187470" indent="0">
              <a:buNone/>
            </a:pPr>
            <a:r>
              <a:rPr lang="en-US" sz="2000" dirty="0" smtClean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Other cleaning </a:t>
            </a:r>
            <a:endParaRPr lang="en-US" dirty="0"/>
          </a:p>
          <a:p>
            <a:pPr marL="18747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2025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190634" y="2438400"/>
            <a:ext cx="9810751" cy="25146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7470" indent="0" algn="ctr">
              <a:buNone/>
            </a:pPr>
            <a:r>
              <a:rPr lang="en-US" sz="4800" dirty="0" smtClean="0">
                <a:solidFill>
                  <a:schemeClr val="bg1"/>
                </a:solidFill>
              </a:rPr>
              <a:t>Learning the </a:t>
            </a:r>
            <a:r>
              <a:rPr lang="en-US" sz="4800" dirty="0">
                <a:solidFill>
                  <a:srgbClr val="66CCFF"/>
                </a:solidFill>
              </a:rPr>
              <a:t>relationship</a:t>
            </a:r>
            <a:r>
              <a:rPr lang="en-US" sz="4800" dirty="0">
                <a:solidFill>
                  <a:schemeClr val="bg1"/>
                </a:solidFill>
              </a:rPr>
              <a:t> between features and labels through data</a:t>
            </a:r>
          </a:p>
          <a:p>
            <a:pPr marL="18747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3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524000"/>
            <a:ext cx="8001000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7400" y="45720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Go from this…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4165"/>
            <a:ext cx="3352800" cy="8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3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67200" y="5779477"/>
            <a:ext cx="7696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/>
              <a:t>Not this kind of relationship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633091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1162049" y="2013438"/>
            <a:ext cx="9810751" cy="251460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14649" y="28090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7470" indent="0" algn="ctr">
              <a:buNone/>
            </a:pPr>
            <a:r>
              <a:rPr lang="en-US" sz="5400" dirty="0" smtClean="0">
                <a:solidFill>
                  <a:schemeClr val="bg1"/>
                </a:solidFill>
              </a:rPr>
              <a:t>Labels = f(Features)</a:t>
            </a:r>
            <a:endParaRPr lang="en-US" sz="54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724400" y="4953000"/>
            <a:ext cx="2457451" cy="15240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err="1" smtClean="0">
                <a:solidFill>
                  <a:schemeClr val="bg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Regressors</a:t>
            </a:r>
            <a:endParaRPr lang="en-US" sz="3200" dirty="0" smtClean="0">
              <a:solidFill>
                <a:schemeClr val="bg1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aseline="0" dirty="0" smtClean="0">
                <a:solidFill>
                  <a:schemeClr val="bg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Classifiers, etc.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Up Arrow 4"/>
          <p:cNvSpPr/>
          <p:nvPr/>
        </p:nvSpPr>
        <p:spPr bwMode="auto">
          <a:xfrm>
            <a:off x="5657849" y="3886200"/>
            <a:ext cx="609600" cy="1066800"/>
          </a:xfrm>
          <a:prstGeom prst="upArrow">
            <a:avLst/>
          </a:prstGeom>
          <a:solidFill>
            <a:schemeClr val="bg2">
              <a:lumMod val="75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508296"/>
            <a:ext cx="7696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rgbClr val="0070C0"/>
                </a:solidFill>
              </a:rPr>
              <a:t>But this kind of relationship</a:t>
            </a:r>
            <a:endParaRPr lang="en-US" sz="5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866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Model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Evaluate model performance against model-specific performance metrics with hold-out data and iterate 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Model type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</a:t>
            </a:r>
            <a:r>
              <a:rPr lang="en-US" sz="2000" dirty="0" err="1"/>
              <a:t>Hyperparameters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650490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80000"/>
              </a:lnSpc>
              <a:spcBef>
                <a:spcPts val="0"/>
              </a:spcBef>
              <a:buClr>
                <a:srgbClr val="FEFEFE"/>
              </a:buClr>
              <a:buSzPct val="25000"/>
              <a:buFont typeface="Questrial"/>
              <a:buNone/>
            </a:pPr>
            <a:r>
              <a:rPr lang="en-US" sz="5000" b="0" i="0" u="none" strike="noStrike" cap="none" dirty="0">
                <a:solidFill>
                  <a:srgbClr val="0070C0"/>
                </a:solidFill>
                <a:ea typeface="Questrial"/>
                <a:cs typeface="Questrial"/>
                <a:sym typeface="Questrial"/>
              </a:rPr>
              <a:t>Example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 smtClean="0">
                <a:solidFill>
                  <a:srgbClr val="0070C0"/>
                </a:solidFill>
              </a:rPr>
              <a:t>Training a model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6992728" y="2672457"/>
            <a:ext cx="1724099" cy="1086599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Questrial"/>
                <a:ea typeface="Questrial"/>
                <a:cs typeface="Questrial"/>
                <a:sym typeface="Questrial"/>
              </a:rPr>
              <a:t>Preprocessing</a:t>
            </a:r>
          </a:p>
        </p:txBody>
      </p:sp>
      <p:sp>
        <p:nvSpPr>
          <p:cNvPr id="340" name="Shape 340"/>
          <p:cNvSpPr/>
          <p:nvPr/>
        </p:nvSpPr>
        <p:spPr>
          <a:xfrm>
            <a:off x="2860290" y="3965073"/>
            <a:ext cx="1724099" cy="1086599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Questrial"/>
                <a:ea typeface="Questrial"/>
                <a:cs typeface="Questrial"/>
                <a:sym typeface="Questrial"/>
              </a:rPr>
              <a:t>Separate into training and validation sets</a:t>
            </a:r>
          </a:p>
        </p:txBody>
      </p:sp>
      <p:sp>
        <p:nvSpPr>
          <p:cNvPr id="341" name="Shape 341"/>
          <p:cNvSpPr/>
          <p:nvPr/>
        </p:nvSpPr>
        <p:spPr>
          <a:xfrm>
            <a:off x="1107355" y="2672457"/>
            <a:ext cx="1510800" cy="15798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dirty="0" smtClean="0">
                <a:latin typeface="Questrial"/>
                <a:ea typeface="Questrial"/>
                <a:cs typeface="Questrial"/>
                <a:sym typeface="Questrial"/>
              </a:rPr>
              <a:t>User data</a:t>
            </a:r>
            <a:endParaRPr lang="en-US" sz="1600" b="0" i="0" u="none" strike="noStrike" cap="none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1107355" y="4678571"/>
            <a:ext cx="1510800" cy="15798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 smtClean="0">
                <a:latin typeface="Questrial"/>
                <a:ea typeface="Questrial"/>
                <a:cs typeface="Questrial"/>
                <a:sym typeface="Questrial"/>
              </a:rPr>
              <a:t>Labels</a:t>
            </a:r>
            <a:endParaRPr lang="en-US" sz="1600" b="0" i="0" u="none" strike="noStrike" cap="none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5120114" y="2672457"/>
            <a:ext cx="1510800" cy="15798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Questrial"/>
                <a:ea typeface="Questrial"/>
                <a:cs typeface="Questrial"/>
                <a:sym typeface="Questrial"/>
              </a:rPr>
              <a:t>Training Set</a:t>
            </a:r>
          </a:p>
        </p:txBody>
      </p:sp>
      <p:sp>
        <p:nvSpPr>
          <p:cNvPr id="344" name="Shape 344"/>
          <p:cNvSpPr/>
          <p:nvPr/>
        </p:nvSpPr>
        <p:spPr>
          <a:xfrm>
            <a:off x="5120114" y="4678571"/>
            <a:ext cx="1510800" cy="1579800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Questrial"/>
                <a:ea typeface="Questrial"/>
                <a:cs typeface="Questrial"/>
                <a:sym typeface="Questrial"/>
              </a:rPr>
              <a:t>Validation Set</a:t>
            </a:r>
          </a:p>
        </p:txBody>
      </p:sp>
      <p:sp>
        <p:nvSpPr>
          <p:cNvPr id="345" name="Shape 345"/>
          <p:cNvSpPr/>
          <p:nvPr/>
        </p:nvSpPr>
        <p:spPr>
          <a:xfrm>
            <a:off x="6992728" y="5170217"/>
            <a:ext cx="1724099" cy="1086599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Questrial"/>
                <a:ea typeface="Questrial"/>
                <a:cs typeface="Questrial"/>
                <a:sym typeface="Questrial"/>
              </a:rPr>
              <a:t>Preprocessing</a:t>
            </a:r>
          </a:p>
        </p:txBody>
      </p:sp>
      <p:sp>
        <p:nvSpPr>
          <p:cNvPr id="346" name="Shape 346"/>
          <p:cNvSpPr/>
          <p:nvPr/>
        </p:nvSpPr>
        <p:spPr>
          <a:xfrm>
            <a:off x="9078703" y="2672457"/>
            <a:ext cx="1724099" cy="1086599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Questrial"/>
                <a:ea typeface="Questrial"/>
                <a:cs typeface="Questrial"/>
                <a:sym typeface="Questrial"/>
              </a:rPr>
              <a:t>Model Training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latin typeface="Questrial"/>
                <a:ea typeface="Questrial"/>
                <a:cs typeface="Questrial"/>
                <a:sym typeface="Questrial"/>
              </a:rPr>
              <a:t>(Random Forest)</a:t>
            </a:r>
          </a:p>
        </p:txBody>
      </p:sp>
      <p:sp>
        <p:nvSpPr>
          <p:cNvPr id="347" name="Shape 347"/>
          <p:cNvSpPr/>
          <p:nvPr/>
        </p:nvSpPr>
        <p:spPr>
          <a:xfrm>
            <a:off x="9078703" y="5170216"/>
            <a:ext cx="1724099" cy="1086599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Questrial"/>
                <a:ea typeface="Questrial"/>
                <a:cs typeface="Questrial"/>
                <a:sym typeface="Questrial"/>
              </a:rPr>
              <a:t>Model Validation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Questrial"/>
                <a:ea typeface="Questrial"/>
                <a:cs typeface="Questrial"/>
                <a:sym typeface="Questrial"/>
              </a:rPr>
              <a:t>( FP/FN) </a:t>
            </a:r>
          </a:p>
        </p:txBody>
      </p:sp>
      <p:sp>
        <p:nvSpPr>
          <p:cNvPr id="348" name="Shape 348"/>
          <p:cNvSpPr/>
          <p:nvPr/>
        </p:nvSpPr>
        <p:spPr>
          <a:xfrm rot="10800000" flipH="1">
            <a:off x="2618105" y="3487473"/>
            <a:ext cx="1208700" cy="477599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C000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2618105" y="5067223"/>
            <a:ext cx="1208700" cy="5160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C000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4584398" y="4269037"/>
            <a:ext cx="1377900" cy="2487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C000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5831198" y="4516687"/>
            <a:ext cx="133500" cy="1475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6630862" y="3260486"/>
            <a:ext cx="361800" cy="13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8730297" y="3260486"/>
            <a:ext cx="348299" cy="13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6635321" y="5646733"/>
            <a:ext cx="361800" cy="13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8730297" y="5646733"/>
            <a:ext cx="361800" cy="13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6" name="Shape 356"/>
          <p:cNvSpPr/>
          <p:nvPr/>
        </p:nvSpPr>
        <p:spPr>
          <a:xfrm rot="-5400000" flipH="1">
            <a:off x="9147246" y="4376792"/>
            <a:ext cx="1390499" cy="1964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9068754" y="4235655"/>
            <a:ext cx="7712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Questrial"/>
                <a:ea typeface="Questrial"/>
                <a:cs typeface="Questrial"/>
                <a:sym typeface="Questrial"/>
              </a:rPr>
              <a:t>Model</a:t>
            </a:r>
          </a:p>
        </p:txBody>
      </p:sp>
      <p:sp>
        <p:nvSpPr>
          <p:cNvPr id="358" name="Shape 358"/>
          <p:cNvSpPr/>
          <p:nvPr/>
        </p:nvSpPr>
        <p:spPr>
          <a:xfrm rot="5400000" flipH="1">
            <a:off x="9379390" y="4356060"/>
            <a:ext cx="1390499" cy="1964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6B766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10079543" y="4235655"/>
            <a:ext cx="8210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>
                <a:latin typeface="Questrial"/>
                <a:ea typeface="Questrial"/>
                <a:cs typeface="Questrial"/>
                <a:sym typeface="Questrial"/>
              </a:rPr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67385940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Advantages of data models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7470" indent="0">
              <a:buNone/>
            </a:pPr>
            <a:r>
              <a:rPr lang="en-US" dirty="0" smtClean="0"/>
              <a:t>To have dynamic personalized experience, we need to decide what to show out of a large variety of possible experiences, in an algorithmic way. </a:t>
            </a:r>
          </a:p>
          <a:p>
            <a:pPr marL="187470" indent="0">
              <a:buNone/>
            </a:pPr>
            <a:r>
              <a:rPr lang="en-US" dirty="0" smtClean="0"/>
              <a:t>Data models solve this:</a:t>
            </a:r>
          </a:p>
          <a:p>
            <a:pPr>
              <a:buFontTx/>
              <a:buChar char="-"/>
            </a:pPr>
            <a:r>
              <a:rPr lang="en-US" dirty="0" smtClean="0"/>
              <a:t>Connect user data to user preferences </a:t>
            </a:r>
          </a:p>
          <a:p>
            <a:pPr>
              <a:buFontTx/>
              <a:buChar char="-"/>
            </a:pPr>
            <a:r>
              <a:rPr lang="en-US" dirty="0" smtClean="0"/>
              <a:t>Machine learning is automated and handles the complexity</a:t>
            </a:r>
          </a:p>
        </p:txBody>
      </p:sp>
    </p:spTree>
    <p:extLst>
      <p:ext uri="{BB962C8B-B14F-4D97-AF65-F5344CB8AC3E}">
        <p14:creationId xmlns:p14="http://schemas.microsoft.com/office/powerpoint/2010/main" val="1861801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Limitations of data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Uncertainties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May not be suitable when applications require 100% accurate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May need to build in safeguards for applications that require high </a:t>
            </a:r>
            <a:r>
              <a:rPr lang="en-US" sz="2000" dirty="0" smtClean="0"/>
              <a:t>accuracy</a:t>
            </a:r>
          </a:p>
          <a:p>
            <a:pPr marL="499918" lvl="1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Vulnerable to inaccurate, missing or insufficient data</a:t>
            </a:r>
          </a:p>
        </p:txBody>
      </p:sp>
    </p:spTree>
    <p:extLst>
      <p:ext uri="{BB962C8B-B14F-4D97-AF65-F5344CB8AC3E}">
        <p14:creationId xmlns:p14="http://schemas.microsoft.com/office/powerpoint/2010/main" val="1847369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576467" y="2336200"/>
            <a:ext cx="3292399" cy="8104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lIns="162500" tIns="162500" rIns="162500" bIns="1625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4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557434" y="3357133"/>
            <a:ext cx="3295599" cy="2332000"/>
          </a:xfrm>
          <a:prstGeom prst="rect">
            <a:avLst/>
          </a:prstGeom>
          <a:noFill/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304792">
              <a:spcAft>
                <a:spcPts val="1067"/>
              </a:spcAft>
              <a:buClr>
                <a:schemeClr val="lt1"/>
              </a:buClr>
              <a:buSzPct val="100000"/>
            </a:pPr>
            <a:r>
              <a:rPr lang="en" sz="2133" dirty="0"/>
              <a:t>Send information about the user </a:t>
            </a:r>
          </a:p>
          <a:p>
            <a:pPr>
              <a:spcAft>
                <a:spcPts val="1067"/>
              </a:spcAft>
              <a:buNone/>
            </a:pPr>
            <a:endParaRPr sz="2133" dirty="0"/>
          </a:p>
        </p:txBody>
      </p:sp>
      <p:sp>
        <p:nvSpPr>
          <p:cNvPr id="155" name="Shape 155"/>
          <p:cNvSpPr/>
          <p:nvPr/>
        </p:nvSpPr>
        <p:spPr>
          <a:xfrm>
            <a:off x="4059702" y="2336200"/>
            <a:ext cx="3680799" cy="8104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lIns="162500" tIns="162500" rIns="162500" bIns="1625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400"/>
          </a:p>
        </p:txBody>
      </p:sp>
      <p:sp>
        <p:nvSpPr>
          <p:cNvPr id="156" name="Shape 156"/>
          <p:cNvSpPr txBox="1">
            <a:spLocks noGrp="1"/>
          </p:cNvSpPr>
          <p:nvPr>
            <p:ph type="body" idx="4294967295"/>
          </p:nvPr>
        </p:nvSpPr>
        <p:spPr>
          <a:xfrm>
            <a:off x="4448201" y="2531800"/>
            <a:ext cx="2790799" cy="419200"/>
          </a:xfrm>
          <a:prstGeom prst="rect">
            <a:avLst/>
          </a:prstGeom>
        </p:spPr>
        <p:txBody>
          <a:bodyPr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Logic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4294967295"/>
          </p:nvPr>
        </p:nvSpPr>
        <p:spPr>
          <a:xfrm>
            <a:off x="4448201" y="3357133"/>
            <a:ext cx="3295599" cy="2332000"/>
          </a:xfrm>
          <a:prstGeom prst="rect">
            <a:avLst/>
          </a:prstGeom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30479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2133" dirty="0"/>
              <a:t>Dispatcher</a:t>
            </a:r>
          </a:p>
          <a:p>
            <a:pPr marL="609585" indent="-30479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2133" dirty="0"/>
              <a:t>If… else… logic blocks</a:t>
            </a:r>
          </a:p>
        </p:txBody>
      </p:sp>
      <p:sp>
        <p:nvSpPr>
          <p:cNvPr id="158" name="Shape 158"/>
          <p:cNvSpPr/>
          <p:nvPr/>
        </p:nvSpPr>
        <p:spPr>
          <a:xfrm>
            <a:off x="7931335" y="2336200"/>
            <a:ext cx="3680799" cy="8104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lIns="162500" tIns="162500" rIns="162500" bIns="1625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400"/>
          </a:p>
        </p:txBody>
      </p:sp>
      <p:sp>
        <p:nvSpPr>
          <p:cNvPr id="159" name="Shape 159"/>
          <p:cNvSpPr txBox="1">
            <a:spLocks noGrp="1"/>
          </p:cNvSpPr>
          <p:nvPr>
            <p:ph type="body" idx="4294967295"/>
          </p:nvPr>
        </p:nvSpPr>
        <p:spPr>
          <a:xfrm>
            <a:off x="8338977" y="2531800"/>
            <a:ext cx="2786223" cy="419200"/>
          </a:xfrm>
          <a:prstGeom prst="rect">
            <a:avLst/>
          </a:prstGeom>
        </p:spPr>
        <p:txBody>
          <a:bodyPr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Pages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4294967295"/>
          </p:nvPr>
        </p:nvSpPr>
        <p:spPr>
          <a:xfrm>
            <a:off x="8338967" y="3357133"/>
            <a:ext cx="3295599" cy="2332000"/>
          </a:xfrm>
          <a:prstGeom prst="rect">
            <a:avLst/>
          </a:prstGeom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133" dirty="0"/>
              <a:t>Static </a:t>
            </a:r>
            <a:r>
              <a:rPr lang="en" sz="2133" dirty="0" smtClean="0"/>
              <a:t>flow</a:t>
            </a:r>
          </a:p>
          <a:p>
            <a:pPr marL="609585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133" dirty="0" smtClean="0"/>
              <a:t>Static pages</a:t>
            </a:r>
            <a:endParaRPr lang="en" sz="2133" dirty="0"/>
          </a:p>
          <a:p>
            <a:pPr marL="609585" indent="-44025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133" dirty="0"/>
              <a:t>Hide/show DOM elements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4294967295"/>
          </p:nvPr>
        </p:nvSpPr>
        <p:spPr>
          <a:xfrm>
            <a:off x="557434" y="2531800"/>
            <a:ext cx="3009599" cy="419200"/>
          </a:xfrm>
          <a:prstGeom prst="rect">
            <a:avLst/>
          </a:prstGeom>
        </p:spPr>
        <p:txBody>
          <a:bodyPr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Requests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Traditional process flow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6317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576467" y="2336200"/>
            <a:ext cx="3292399" cy="8104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lIns="162500" tIns="162500" rIns="162500" bIns="1625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400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557434" y="3357133"/>
            <a:ext cx="3295599" cy="2332000"/>
          </a:xfrm>
          <a:prstGeom prst="rect">
            <a:avLst/>
          </a:prstGeom>
          <a:noFill/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304792">
              <a:spcAft>
                <a:spcPts val="1067"/>
              </a:spcAft>
              <a:buClr>
                <a:schemeClr val="lt1"/>
              </a:buClr>
              <a:buSzPct val="100000"/>
            </a:pPr>
            <a:r>
              <a:rPr lang="en" sz="2133" smtClean="0"/>
              <a:t>Send information about the user </a:t>
            </a:r>
          </a:p>
          <a:p>
            <a:pPr>
              <a:spcAft>
                <a:spcPts val="1067"/>
              </a:spcAft>
              <a:buNone/>
            </a:pPr>
            <a:endParaRPr sz="2133" dirty="0"/>
          </a:p>
        </p:txBody>
      </p:sp>
      <p:sp>
        <p:nvSpPr>
          <p:cNvPr id="169" name="Shape 169"/>
          <p:cNvSpPr/>
          <p:nvPr/>
        </p:nvSpPr>
        <p:spPr>
          <a:xfrm>
            <a:off x="4059702" y="2336200"/>
            <a:ext cx="3680799" cy="81040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162500" tIns="162500" rIns="162500" bIns="1625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400">
              <a:solidFill>
                <a:srgbClr val="0070C0"/>
              </a:solidFill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body" idx="4294967295"/>
          </p:nvPr>
        </p:nvSpPr>
        <p:spPr>
          <a:xfrm>
            <a:off x="4448201" y="2531800"/>
            <a:ext cx="2790799" cy="419200"/>
          </a:xfrm>
          <a:prstGeom prst="rect">
            <a:avLst/>
          </a:prstGeom>
        </p:spPr>
        <p:txBody>
          <a:bodyPr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Model Service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Platform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body" idx="4294967295"/>
          </p:nvPr>
        </p:nvSpPr>
        <p:spPr>
          <a:xfrm>
            <a:off x="4448201" y="3357133"/>
            <a:ext cx="3295599" cy="2332000"/>
          </a:xfrm>
          <a:prstGeom prst="rect">
            <a:avLst/>
          </a:prstGeom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30479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2133" dirty="0"/>
              <a:t>Hosts </a:t>
            </a:r>
            <a:r>
              <a:rPr lang="en" sz="2133" dirty="0" smtClean="0"/>
              <a:t>models</a:t>
            </a:r>
            <a:endParaRPr lang="en" sz="2133" dirty="0"/>
          </a:p>
          <a:p>
            <a:pPr marL="609585" indent="-30479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2133" dirty="0"/>
              <a:t>Processes user requests based on user data received</a:t>
            </a:r>
          </a:p>
        </p:txBody>
      </p:sp>
      <p:sp>
        <p:nvSpPr>
          <p:cNvPr id="172" name="Shape 172"/>
          <p:cNvSpPr/>
          <p:nvPr/>
        </p:nvSpPr>
        <p:spPr>
          <a:xfrm>
            <a:off x="7931335" y="2336200"/>
            <a:ext cx="3680799" cy="810400"/>
          </a:xfrm>
          <a:prstGeom prst="chevron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lIns="162500" tIns="162500" rIns="162500" bIns="1625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2400"/>
          </a:p>
        </p:txBody>
      </p:sp>
      <p:sp>
        <p:nvSpPr>
          <p:cNvPr id="173" name="Shape 173"/>
          <p:cNvSpPr txBox="1">
            <a:spLocks noGrp="1"/>
          </p:cNvSpPr>
          <p:nvPr>
            <p:ph type="body" idx="4294967295"/>
          </p:nvPr>
        </p:nvSpPr>
        <p:spPr>
          <a:xfrm>
            <a:off x="8338977" y="2531800"/>
            <a:ext cx="2786223" cy="419200"/>
          </a:xfrm>
          <a:prstGeom prst="rect">
            <a:avLst/>
          </a:prstGeom>
        </p:spPr>
        <p:txBody>
          <a:bodyPr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Player</a:t>
            </a:r>
            <a:endParaRPr lang="en" dirty="0">
              <a:solidFill>
                <a:schemeClr val="lt1"/>
              </a:solidFill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body" idx="4294967295"/>
          </p:nvPr>
        </p:nvSpPr>
        <p:spPr>
          <a:xfrm>
            <a:off x="8338967" y="3357133"/>
            <a:ext cx="3295599" cy="2332000"/>
          </a:xfrm>
          <a:prstGeom prst="rect">
            <a:avLst/>
          </a:prstGeom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512229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2133" dirty="0"/>
              <a:t>Consume received decision and generate final user experience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4294967295"/>
          </p:nvPr>
        </p:nvSpPr>
        <p:spPr>
          <a:xfrm>
            <a:off x="557434" y="2531800"/>
            <a:ext cx="3009599" cy="419200"/>
          </a:xfrm>
          <a:prstGeom prst="rect">
            <a:avLst/>
          </a:prstGeom>
        </p:spPr>
        <p:txBody>
          <a:bodyPr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User Requests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70C0"/>
                </a:solidFill>
              </a:rPr>
              <a:t>Dynamic process flow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672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1" y="1"/>
            <a:ext cx="12214799" cy="33127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" name="Shape 227"/>
          <p:cNvSpPr txBox="1">
            <a:spLocks noGrp="1"/>
          </p:cNvSpPr>
          <p:nvPr>
            <p:ph type="title" idx="4294967295"/>
          </p:nvPr>
        </p:nvSpPr>
        <p:spPr>
          <a:xfrm>
            <a:off x="427001" y="488501"/>
            <a:ext cx="11360799" cy="977999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 smtClean="0">
                <a:solidFill>
                  <a:schemeClr val="lt1"/>
                </a:solidFill>
              </a:rPr>
              <a:t>Design </a:t>
            </a:r>
            <a:r>
              <a:rPr lang="en" dirty="0">
                <a:solidFill>
                  <a:schemeClr val="lt1"/>
                </a:solidFill>
              </a:rPr>
              <a:t>With Data Science Mindset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t="2380" b="2380"/>
          <a:stretch/>
        </p:blipFill>
        <p:spPr>
          <a:xfrm>
            <a:off x="575301" y="1762967"/>
            <a:ext cx="2192399" cy="21923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219934" y="4145199"/>
            <a:ext cx="2903199" cy="5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267">
                <a:solidFill>
                  <a:schemeClr val="dk1"/>
                </a:solidFill>
              </a:rPr>
              <a:t>Not Static</a:t>
            </a:r>
          </a:p>
        </p:txBody>
      </p:sp>
      <p:cxnSp>
        <p:nvCxnSpPr>
          <p:cNvPr id="230" name="Shape 230"/>
          <p:cNvCxnSpPr/>
          <p:nvPr/>
        </p:nvCxnSpPr>
        <p:spPr>
          <a:xfrm>
            <a:off x="1490900" y="4749249"/>
            <a:ext cx="36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2" name="Shape 232"/>
          <p:cNvSpPr txBox="1">
            <a:spLocks noGrp="1"/>
          </p:cNvSpPr>
          <p:nvPr>
            <p:ph type="body" idx="4294967295"/>
          </p:nvPr>
        </p:nvSpPr>
        <p:spPr>
          <a:xfrm>
            <a:off x="3166078" y="4145199"/>
            <a:ext cx="2903199" cy="5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267">
                <a:solidFill>
                  <a:schemeClr val="dk1"/>
                </a:solidFill>
              </a:rPr>
              <a:t>Configurable</a:t>
            </a:r>
          </a:p>
        </p:txBody>
      </p:sp>
      <p:cxnSp>
        <p:nvCxnSpPr>
          <p:cNvPr id="233" name="Shape 233"/>
          <p:cNvCxnSpPr/>
          <p:nvPr/>
        </p:nvCxnSpPr>
        <p:spPr>
          <a:xfrm>
            <a:off x="4437067" y="4749249"/>
            <a:ext cx="36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4" name="Shape 234"/>
          <p:cNvSpPr txBox="1">
            <a:spLocks noGrp="1"/>
          </p:cNvSpPr>
          <p:nvPr>
            <p:ph type="body" idx="4294967295"/>
          </p:nvPr>
        </p:nvSpPr>
        <p:spPr>
          <a:xfrm>
            <a:off x="3166059" y="4855547"/>
            <a:ext cx="3082341" cy="153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600" dirty="0"/>
              <a:t>Data science works well </a:t>
            </a:r>
            <a:r>
              <a:rPr lang="en" sz="1600" dirty="0" smtClean="0"/>
              <a:t>with configurable </a:t>
            </a:r>
            <a:r>
              <a:rPr lang="en" sz="1600" dirty="0"/>
              <a:t>components</a:t>
            </a:r>
          </a:p>
          <a:p>
            <a:pPr algn="ctr">
              <a:spcBef>
                <a:spcPts val="0"/>
              </a:spcBef>
              <a:buNone/>
            </a:pPr>
            <a:endParaRPr lang="en" sz="1600" dirty="0" smtClean="0"/>
          </a:p>
          <a:p>
            <a:pPr algn="ctr">
              <a:spcBef>
                <a:spcPts val="0"/>
              </a:spcBef>
              <a:buNone/>
            </a:pPr>
            <a:endParaRPr lang="en" sz="1600" dirty="0" smtClean="0"/>
          </a:p>
          <a:p>
            <a:pPr algn="ctr">
              <a:spcBef>
                <a:spcPts val="0"/>
              </a:spcBef>
              <a:buNone/>
            </a:pPr>
            <a:r>
              <a:rPr lang="en" sz="1600" dirty="0" smtClean="0"/>
              <a:t>Use </a:t>
            </a:r>
            <a:r>
              <a:rPr lang="en" sz="1600" dirty="0"/>
              <a:t>templates</a:t>
            </a: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9839" y="1762950"/>
            <a:ext cx="2192399" cy="21923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6" name="Shape 236"/>
          <p:cNvSpPr txBox="1">
            <a:spLocks noGrp="1"/>
          </p:cNvSpPr>
          <p:nvPr>
            <p:ph type="body" idx="4294967295"/>
          </p:nvPr>
        </p:nvSpPr>
        <p:spPr>
          <a:xfrm>
            <a:off x="6112239" y="4145199"/>
            <a:ext cx="2903199" cy="5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267">
                <a:solidFill>
                  <a:schemeClr val="dk1"/>
                </a:solidFill>
              </a:rPr>
              <a:t>Scalability</a:t>
            </a:r>
          </a:p>
        </p:txBody>
      </p:sp>
      <p:cxnSp>
        <p:nvCxnSpPr>
          <p:cNvPr id="237" name="Shape 237"/>
          <p:cNvCxnSpPr/>
          <p:nvPr/>
        </p:nvCxnSpPr>
        <p:spPr>
          <a:xfrm>
            <a:off x="7405433" y="4749249"/>
            <a:ext cx="36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8" name="Shape 238"/>
          <p:cNvSpPr txBox="1">
            <a:spLocks noGrp="1"/>
          </p:cNvSpPr>
          <p:nvPr>
            <p:ph type="body" idx="4294967295"/>
          </p:nvPr>
        </p:nvSpPr>
        <p:spPr>
          <a:xfrm>
            <a:off x="6112225" y="4855547"/>
            <a:ext cx="2903199" cy="153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600" dirty="0"/>
              <a:t>Experiences should support large amounts of </a:t>
            </a:r>
            <a:r>
              <a:rPr lang="en" sz="1600" dirty="0" smtClean="0"/>
              <a:t>variability</a:t>
            </a:r>
          </a:p>
          <a:p>
            <a:pPr algn="ctr">
              <a:spcBef>
                <a:spcPts val="0"/>
              </a:spcBef>
              <a:buNone/>
            </a:pPr>
            <a:endParaRPr lang="en" sz="1600" dirty="0"/>
          </a:p>
          <a:p>
            <a:pPr algn="ctr">
              <a:spcBef>
                <a:spcPts val="0"/>
              </a:spcBef>
              <a:buNone/>
            </a:pPr>
            <a:r>
              <a:rPr lang="en" sz="1600" dirty="0"/>
              <a:t>Use templates (again!)</a:t>
            </a: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47117" y="1762967"/>
            <a:ext cx="2192399" cy="21923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0" name="Shape 240"/>
          <p:cNvSpPr txBox="1">
            <a:spLocks noGrp="1"/>
          </p:cNvSpPr>
          <p:nvPr>
            <p:ph type="body" idx="4294967295"/>
          </p:nvPr>
        </p:nvSpPr>
        <p:spPr>
          <a:xfrm>
            <a:off x="9058401" y="4145199"/>
            <a:ext cx="2903199" cy="5816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267">
                <a:solidFill>
                  <a:schemeClr val="dk1"/>
                </a:solidFill>
              </a:rPr>
              <a:t>Maintainability</a:t>
            </a:r>
          </a:p>
        </p:txBody>
      </p:sp>
      <p:cxnSp>
        <p:nvCxnSpPr>
          <p:cNvPr id="241" name="Shape 241"/>
          <p:cNvCxnSpPr/>
          <p:nvPr/>
        </p:nvCxnSpPr>
        <p:spPr>
          <a:xfrm>
            <a:off x="10329400" y="4749249"/>
            <a:ext cx="36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2" name="Shape 242"/>
          <p:cNvSpPr txBox="1">
            <a:spLocks noGrp="1"/>
          </p:cNvSpPr>
          <p:nvPr>
            <p:ph type="body" idx="4294967295"/>
          </p:nvPr>
        </p:nvSpPr>
        <p:spPr>
          <a:xfrm>
            <a:off x="9058394" y="4855547"/>
            <a:ext cx="2903199" cy="15384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600" dirty="0"/>
              <a:t>A refresh of design should not  break underlying </a:t>
            </a:r>
            <a:r>
              <a:rPr lang="en" sz="1600" dirty="0" smtClean="0"/>
              <a:t>logic</a:t>
            </a:r>
          </a:p>
          <a:p>
            <a:pPr algn="ctr">
              <a:spcBef>
                <a:spcPts val="0"/>
              </a:spcBef>
              <a:buNone/>
            </a:pPr>
            <a:endParaRPr lang="en" sz="1600" dirty="0"/>
          </a:p>
          <a:p>
            <a:pPr algn="ctr">
              <a:spcBef>
                <a:spcPts val="0"/>
              </a:spcBef>
              <a:buNone/>
            </a:pPr>
            <a:r>
              <a:rPr lang="en" sz="1600" dirty="0"/>
              <a:t>Build experiences with separation of logic and design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6">
            <a:alphaModFix/>
          </a:blip>
          <a:srcRect l="-14697" t="-11153" r="-14684" b="-11141"/>
          <a:stretch/>
        </p:blipFill>
        <p:spPr>
          <a:xfrm>
            <a:off x="3532561" y="1763167"/>
            <a:ext cx="2192399" cy="21919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Shape 234"/>
          <p:cNvSpPr txBox="1">
            <a:spLocks/>
          </p:cNvSpPr>
          <p:nvPr/>
        </p:nvSpPr>
        <p:spPr bwMode="auto">
          <a:xfrm>
            <a:off x="219934" y="4855547"/>
            <a:ext cx="3082341" cy="15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>
            <a:lvl1pPr marL="589188" indent="-401718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901636" indent="-401718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214084" indent="-401718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526532" indent="-401718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1838980" indent="-401718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2160354" indent="-401718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2481730" indent="-401718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2803104" indent="-401718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3124480" indent="-401718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algn="ctr" defTabSz="914400">
              <a:spcBef>
                <a:spcPts val="0"/>
              </a:spcBef>
              <a:buFont typeface="Gill Sans" charset="0"/>
              <a:buNone/>
            </a:pPr>
            <a:r>
              <a:rPr lang="en" sz="1600" kern="0" dirty="0" smtClean="0"/>
              <a:t>Data science and static do not mix</a:t>
            </a:r>
          </a:p>
          <a:p>
            <a:pPr algn="ctr" defTabSz="914400">
              <a:spcBef>
                <a:spcPts val="0"/>
              </a:spcBef>
              <a:buFont typeface="Gill Sans" charset="0"/>
              <a:buNone/>
            </a:pPr>
            <a:endParaRPr lang="en" sz="1600" kern="0" dirty="0" smtClean="0"/>
          </a:p>
          <a:p>
            <a:pPr algn="ctr" defTabSz="914400">
              <a:spcBef>
                <a:spcPts val="0"/>
              </a:spcBef>
              <a:buFont typeface="Gill Sans" charset="0"/>
              <a:buNone/>
            </a:pPr>
            <a:endParaRPr lang="en" sz="1600" kern="0" dirty="0" smtClean="0"/>
          </a:p>
          <a:p>
            <a:pPr algn="ctr" defTabSz="914400">
              <a:spcBef>
                <a:spcPts val="0"/>
              </a:spcBef>
              <a:buFont typeface="Gill Sans" charset="0"/>
              <a:buNone/>
            </a:pPr>
            <a:r>
              <a:rPr lang="en" sz="1600" kern="0" dirty="0" smtClean="0"/>
              <a:t>Do not hardcode paths/pages</a:t>
            </a:r>
            <a:endParaRPr lang="en" sz="1600" kern="0" dirty="0"/>
          </a:p>
        </p:txBody>
      </p:sp>
    </p:spTree>
    <p:extLst>
      <p:ext uri="{BB962C8B-B14F-4D97-AF65-F5344CB8AC3E}">
        <p14:creationId xmlns:p14="http://schemas.microsoft.com/office/powerpoint/2010/main" val="23818959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8704" y="1588849"/>
            <a:ext cx="11887200" cy="20626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dirty="0" smtClean="0">
                <a:solidFill>
                  <a:srgbClr val="0070C0"/>
                </a:solidFill>
              </a:rPr>
              <a:t>How do we apply Data Science to TurboTax UI?</a:t>
            </a:r>
            <a:endParaRPr lang="en-US" sz="5400" dirty="0">
              <a:solidFill>
                <a:srgbClr val="0070C0"/>
              </a:solidFill>
            </a:endParaRPr>
          </a:p>
        </p:txBody>
      </p:sp>
      <p:pic>
        <p:nvPicPr>
          <p:cNvPr id="10" name="Picture 9" descr="vision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06" y="4114800"/>
            <a:ext cx="1142995" cy="113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713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xres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00149"/>
            <a:ext cx="10058400" cy="5657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7400" y="45720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… to this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4775"/>
            <a:ext cx="3352800" cy="8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80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451945"/>
            <a:ext cx="11887200" cy="1148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0" dirty="0" smtClean="0">
                <a:solidFill>
                  <a:srgbClr val="0070C0"/>
                </a:solidFill>
              </a:rPr>
              <a:t>Dynamic Views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1714213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Traditional Dynamic UI</a:t>
            </a:r>
            <a:endParaRPr lang="en-US" sz="3200" dirty="0"/>
          </a:p>
        </p:txBody>
      </p:sp>
      <p:sp>
        <p:nvSpPr>
          <p:cNvPr id="5" name="Magnetic Disk 4"/>
          <p:cNvSpPr/>
          <p:nvPr/>
        </p:nvSpPr>
        <p:spPr bwMode="auto">
          <a:xfrm>
            <a:off x="990600" y="3200400"/>
            <a:ext cx="685800" cy="381000"/>
          </a:xfrm>
          <a:prstGeom prst="flowChartMagneticDisk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Magnetic Disk 10"/>
          <p:cNvSpPr/>
          <p:nvPr/>
        </p:nvSpPr>
        <p:spPr bwMode="auto">
          <a:xfrm>
            <a:off x="990600" y="2876550"/>
            <a:ext cx="685800" cy="381000"/>
          </a:xfrm>
          <a:prstGeom prst="flowChartMagneticDisk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Magnetic Disk 11"/>
          <p:cNvSpPr/>
          <p:nvPr/>
        </p:nvSpPr>
        <p:spPr bwMode="auto">
          <a:xfrm>
            <a:off x="990600" y="2564368"/>
            <a:ext cx="685800" cy="381000"/>
          </a:xfrm>
          <a:prstGeom prst="flowChartMagneticDisk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38200" y="4038600"/>
            <a:ext cx="990600" cy="830818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38200" y="4038600"/>
            <a:ext cx="990600" cy="167165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90600" y="4350782"/>
            <a:ext cx="342900" cy="373618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447800" y="4419600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990600" y="4350782"/>
            <a:ext cx="342900" cy="373618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990600" y="4362450"/>
            <a:ext cx="342900" cy="36195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1447800" y="4495800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1422400" y="4602033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1993900" y="28448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Data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993900" y="42788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Static Templates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993900" y="35930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993900" y="4953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838200" y="5341382"/>
            <a:ext cx="990600" cy="83081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838200" y="5341382"/>
            <a:ext cx="990600" cy="167165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990600" y="5653564"/>
            <a:ext cx="342900" cy="373618"/>
          </a:xfrm>
          <a:prstGeom prst="rect">
            <a:avLst/>
          </a:prstGeom>
          <a:solidFill>
            <a:srgbClr val="66C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56" name="Straight Connector 55"/>
          <p:cNvCxnSpPr/>
          <p:nvPr/>
        </p:nvCxnSpPr>
        <p:spPr bwMode="auto">
          <a:xfrm>
            <a:off x="1447800" y="5722382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1447800" y="5798582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>
            <a:off x="1447800" y="5874782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Sun 60"/>
          <p:cNvSpPr/>
          <p:nvPr/>
        </p:nvSpPr>
        <p:spPr bwMode="auto">
          <a:xfrm>
            <a:off x="1066800" y="5702300"/>
            <a:ext cx="165100" cy="165100"/>
          </a:xfrm>
          <a:prstGeom prst="sun">
            <a:avLst/>
          </a:prstGeom>
          <a:solidFill>
            <a:srgbClr val="FFFF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981200" y="56388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Site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559919" y="1608761"/>
            <a:ext cx="408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Truly Dynamic UI</a:t>
            </a:r>
            <a:endParaRPr lang="en-US" sz="3200" dirty="0"/>
          </a:p>
        </p:txBody>
      </p:sp>
      <p:sp>
        <p:nvSpPr>
          <p:cNvPr id="64" name="Magnetic Disk 63"/>
          <p:cNvSpPr/>
          <p:nvPr/>
        </p:nvSpPr>
        <p:spPr bwMode="auto">
          <a:xfrm>
            <a:off x="8077200" y="3200400"/>
            <a:ext cx="685800" cy="381000"/>
          </a:xfrm>
          <a:prstGeom prst="flowChartMagneticDisk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Magnetic Disk 64"/>
          <p:cNvSpPr/>
          <p:nvPr/>
        </p:nvSpPr>
        <p:spPr bwMode="auto">
          <a:xfrm>
            <a:off x="8077200" y="2876550"/>
            <a:ext cx="685800" cy="381000"/>
          </a:xfrm>
          <a:prstGeom prst="flowChartMagneticDisk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6" name="Magnetic Disk 65"/>
          <p:cNvSpPr/>
          <p:nvPr/>
        </p:nvSpPr>
        <p:spPr bwMode="auto">
          <a:xfrm>
            <a:off x="8077200" y="2564368"/>
            <a:ext cx="685800" cy="381000"/>
          </a:xfrm>
          <a:prstGeom prst="flowChartMagneticDisk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239000" y="5112782"/>
            <a:ext cx="990600" cy="83081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7239000" y="5112782"/>
            <a:ext cx="990600" cy="167165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7391400" y="5424964"/>
            <a:ext cx="342900" cy="373618"/>
          </a:xfrm>
          <a:prstGeom prst="rect">
            <a:avLst/>
          </a:prstGeom>
          <a:solidFill>
            <a:srgbClr val="66C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7848600" y="5493782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/>
          <p:nvPr/>
        </p:nvCxnSpPr>
        <p:spPr bwMode="auto">
          <a:xfrm>
            <a:off x="7848600" y="5569982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>
            <a:off x="7848600" y="5646182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" name="Sun 80"/>
          <p:cNvSpPr/>
          <p:nvPr/>
        </p:nvSpPr>
        <p:spPr bwMode="auto">
          <a:xfrm>
            <a:off x="7467600" y="5473700"/>
            <a:ext cx="165100" cy="165100"/>
          </a:xfrm>
          <a:prstGeom prst="sun">
            <a:avLst/>
          </a:prstGeom>
          <a:solidFill>
            <a:srgbClr val="FFFF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8382000" y="5093732"/>
            <a:ext cx="609600" cy="83081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8534400" y="5181600"/>
            <a:ext cx="342900" cy="373618"/>
          </a:xfrm>
          <a:prstGeom prst="rect">
            <a:avLst/>
          </a:prstGeom>
          <a:solidFill>
            <a:srgbClr val="66C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8534400" y="5715000"/>
            <a:ext cx="3429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8" name="Sun 87"/>
          <p:cNvSpPr/>
          <p:nvPr/>
        </p:nvSpPr>
        <p:spPr bwMode="auto">
          <a:xfrm>
            <a:off x="8610600" y="5257800"/>
            <a:ext cx="165100" cy="165100"/>
          </a:xfrm>
          <a:prstGeom prst="sun">
            <a:avLst/>
          </a:prstGeom>
          <a:solidFill>
            <a:srgbClr val="FFFF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7797800" y="6042104"/>
            <a:ext cx="990600" cy="739696"/>
          </a:xfrm>
          <a:prstGeom prst="rect">
            <a:avLst/>
          </a:prstGeom>
          <a:solidFill>
            <a:srgbClr val="66C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92" name="Straight Connector 91"/>
          <p:cNvCxnSpPr/>
          <p:nvPr/>
        </p:nvCxnSpPr>
        <p:spPr bwMode="auto">
          <a:xfrm>
            <a:off x="8153400" y="6285468"/>
            <a:ext cx="482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5" name="Sun 94"/>
          <p:cNvSpPr/>
          <p:nvPr/>
        </p:nvSpPr>
        <p:spPr bwMode="auto">
          <a:xfrm>
            <a:off x="7912100" y="6196568"/>
            <a:ext cx="165100" cy="165100"/>
          </a:xfrm>
          <a:prstGeom prst="sun">
            <a:avLst/>
          </a:prstGeom>
          <a:solidFill>
            <a:srgbClr val="FFFF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98" name="Straight Connector 97"/>
          <p:cNvCxnSpPr/>
          <p:nvPr/>
        </p:nvCxnSpPr>
        <p:spPr bwMode="auto">
          <a:xfrm>
            <a:off x="8534400" y="5791200"/>
            <a:ext cx="3429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9" name="Straight Connector 98"/>
          <p:cNvCxnSpPr/>
          <p:nvPr/>
        </p:nvCxnSpPr>
        <p:spPr bwMode="auto">
          <a:xfrm>
            <a:off x="8534400" y="5638800"/>
            <a:ext cx="3429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>
            <a:off x="8153400" y="6361668"/>
            <a:ext cx="482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>
            <a:off x="8382000" y="6437868"/>
            <a:ext cx="2540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4" name="TextBox 103"/>
          <p:cNvSpPr txBox="1"/>
          <p:nvPr/>
        </p:nvSpPr>
        <p:spPr>
          <a:xfrm>
            <a:off x="9296400" y="28448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Data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9296400" y="4038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Semantic Templates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9296400" y="3505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</a:t>
            </a:r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9296400" y="4953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283700" y="56388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Dynamic Site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7467600" y="3962400"/>
            <a:ext cx="15367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 smtClean="0"/>
              <a:t>{</a:t>
            </a:r>
            <a:r>
              <a:rPr lang="en-US" dirty="0" smtClean="0"/>
              <a:t> </a:t>
            </a:r>
            <a:r>
              <a:rPr lang="en-US" baseline="30000" dirty="0" smtClean="0"/>
              <a:t>type: template </a:t>
            </a:r>
            <a:r>
              <a:rPr lang="en-US" sz="4000" dirty="0" smtClean="0"/>
              <a:t>}</a:t>
            </a:r>
            <a:endParaRPr lang="en-US" sz="4000" dirty="0"/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6096000" y="1905000"/>
            <a:ext cx="0" cy="4520168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066690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/>
      <p:bldP spid="49" grpId="0"/>
      <p:bldP spid="50" grpId="0"/>
      <p:bldP spid="52" grpId="0"/>
      <p:bldP spid="53" grpId="0" animBg="1"/>
      <p:bldP spid="54" grpId="0" animBg="1"/>
      <p:bldP spid="54" grpId="1" animBg="1"/>
      <p:bldP spid="55" grpId="0" animBg="1"/>
      <p:bldP spid="61" grpId="0" animBg="1"/>
      <p:bldP spid="62" grpId="0"/>
      <p:bldP spid="63" grpId="0"/>
      <p:bldP spid="64" grpId="0" animBg="1"/>
      <p:bldP spid="65" grpId="0" animBg="1"/>
      <p:bldP spid="66" grpId="0" animBg="1"/>
      <p:bldP spid="75" grpId="0" animBg="1"/>
      <p:bldP spid="76" grpId="0" animBg="1"/>
      <p:bldP spid="77" grpId="0" animBg="1"/>
      <p:bldP spid="81" grpId="0" animBg="1"/>
      <p:bldP spid="82" grpId="0" animBg="1"/>
      <p:bldP spid="84" grpId="0" animBg="1"/>
      <p:bldP spid="88" grpId="0" animBg="1"/>
      <p:bldP spid="91" grpId="0" animBg="1"/>
      <p:bldP spid="95" grpId="0" animBg="1"/>
      <p:bldP spid="104" grpId="0"/>
      <p:bldP spid="105" grpId="0"/>
      <p:bldP spid="106" grpId="0"/>
      <p:bldP spid="107" grpId="0"/>
      <p:bldP spid="108" grpId="0"/>
      <p:bldP spid="1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451945"/>
            <a:ext cx="11887200" cy="1148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0" dirty="0" smtClean="0">
                <a:solidFill>
                  <a:srgbClr val="0070C0"/>
                </a:solidFill>
              </a:rPr>
              <a:t>Dynamic Flow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1714213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Statically Defined Routes/States</a:t>
            </a:r>
            <a:endParaRPr lang="en-US" sz="3200" dirty="0"/>
          </a:p>
        </p:txBody>
      </p:sp>
      <p:sp>
        <p:nvSpPr>
          <p:cNvPr id="63" name="TextBox 62"/>
          <p:cNvSpPr txBox="1"/>
          <p:nvPr/>
        </p:nvSpPr>
        <p:spPr>
          <a:xfrm>
            <a:off x="7086600" y="1714213"/>
            <a:ext cx="4087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Dynamic Finite State Machine</a:t>
            </a:r>
            <a:endParaRPr lang="en-US" sz="3200" dirty="0"/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6096000" y="1905000"/>
            <a:ext cx="0" cy="4520168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Rectangle 56"/>
          <p:cNvSpPr/>
          <p:nvPr/>
        </p:nvSpPr>
        <p:spPr bwMode="auto">
          <a:xfrm>
            <a:off x="762000" y="3283982"/>
            <a:ext cx="990600" cy="83081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62000" y="3283982"/>
            <a:ext cx="990600" cy="167165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762000" y="3596164"/>
            <a:ext cx="990600" cy="373618"/>
          </a:xfrm>
          <a:prstGeom prst="rect">
            <a:avLst/>
          </a:prstGeom>
          <a:solidFill>
            <a:srgbClr val="66C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2286000" y="3283982"/>
            <a:ext cx="990600" cy="83081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286000" y="3283982"/>
            <a:ext cx="990600" cy="167165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3822700" y="3283982"/>
            <a:ext cx="990600" cy="83081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3822700" y="3283982"/>
            <a:ext cx="990600" cy="167165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3975100" y="3596164"/>
            <a:ext cx="342900" cy="373618"/>
          </a:xfrm>
          <a:prstGeom prst="rect">
            <a:avLst/>
          </a:prstGeom>
          <a:solidFill>
            <a:srgbClr val="66C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96" name="Straight Connector 95"/>
          <p:cNvCxnSpPr/>
          <p:nvPr/>
        </p:nvCxnSpPr>
        <p:spPr bwMode="auto">
          <a:xfrm>
            <a:off x="4432300" y="3664982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7" name="Straight Connector 96"/>
          <p:cNvCxnSpPr/>
          <p:nvPr/>
        </p:nvCxnSpPr>
        <p:spPr bwMode="auto">
          <a:xfrm>
            <a:off x="4432300" y="3741182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>
            <a:off x="4432300" y="3817382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3" name="Sun 102"/>
          <p:cNvSpPr/>
          <p:nvPr/>
        </p:nvSpPr>
        <p:spPr bwMode="auto">
          <a:xfrm>
            <a:off x="4051300" y="3644900"/>
            <a:ext cx="165100" cy="165100"/>
          </a:xfrm>
          <a:prstGeom prst="sun">
            <a:avLst/>
          </a:prstGeom>
          <a:solidFill>
            <a:srgbClr val="FFFF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Heart 3"/>
          <p:cNvSpPr/>
          <p:nvPr/>
        </p:nvSpPr>
        <p:spPr bwMode="auto">
          <a:xfrm>
            <a:off x="1143000" y="3668673"/>
            <a:ext cx="228600" cy="228600"/>
          </a:xfrm>
          <a:prstGeom prst="heart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2368550" y="3527346"/>
            <a:ext cx="342900" cy="373618"/>
          </a:xfrm>
          <a:prstGeom prst="rect">
            <a:avLst/>
          </a:prstGeom>
          <a:solidFill>
            <a:srgbClr val="66C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2368550" y="3978275"/>
            <a:ext cx="342900" cy="136525"/>
          </a:xfrm>
          <a:prstGeom prst="rect">
            <a:avLst/>
          </a:prstGeom>
          <a:solidFill>
            <a:srgbClr val="66C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15" name="Straight Connector 114"/>
          <p:cNvCxnSpPr/>
          <p:nvPr/>
        </p:nvCxnSpPr>
        <p:spPr bwMode="auto">
          <a:xfrm>
            <a:off x="2819400" y="3596164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6" name="Straight Connector 115"/>
          <p:cNvCxnSpPr/>
          <p:nvPr/>
        </p:nvCxnSpPr>
        <p:spPr bwMode="auto">
          <a:xfrm>
            <a:off x="2819400" y="4038600"/>
            <a:ext cx="228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7" name="TextBox 116"/>
          <p:cNvSpPr txBox="1"/>
          <p:nvPr/>
        </p:nvSpPr>
        <p:spPr>
          <a:xfrm>
            <a:off x="685800" y="4656266"/>
            <a:ext cx="412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Relationships between pages are pre-determined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Entry points into the app are pre-determined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 flow and variation in the application is hard coded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629400" y="4798874"/>
            <a:ext cx="412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Relationships </a:t>
            </a:r>
            <a:r>
              <a:rPr lang="en-US" dirty="0" smtClean="0"/>
              <a:t>among data are </a:t>
            </a:r>
            <a:r>
              <a:rPr lang="en-US" dirty="0"/>
              <a:t>pre-determined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Entry points are determined dynamically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Flow though the application is completely data driven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 bwMode="auto">
          <a:xfrm>
            <a:off x="6896100" y="3133271"/>
            <a:ext cx="482601" cy="40475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0" name="Rectangle 119"/>
          <p:cNvSpPr/>
          <p:nvPr/>
        </p:nvSpPr>
        <p:spPr bwMode="auto">
          <a:xfrm>
            <a:off x="6896100" y="3133272"/>
            <a:ext cx="482601" cy="81440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3" name="Rectangle 122"/>
          <p:cNvSpPr/>
          <p:nvPr/>
        </p:nvSpPr>
        <p:spPr bwMode="auto">
          <a:xfrm>
            <a:off x="7620000" y="3124200"/>
            <a:ext cx="482601" cy="40475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7620000" y="3124201"/>
            <a:ext cx="482601" cy="81440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8343900" y="3133271"/>
            <a:ext cx="482601" cy="40475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8343900" y="3133272"/>
            <a:ext cx="482601" cy="81440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9067800" y="3124200"/>
            <a:ext cx="482601" cy="40475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9067800" y="3124201"/>
            <a:ext cx="482601" cy="81440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9791700" y="3124200"/>
            <a:ext cx="482601" cy="40475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9791700" y="3124201"/>
            <a:ext cx="482601" cy="81440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5" name="Rectangle 144"/>
          <p:cNvSpPr/>
          <p:nvPr/>
        </p:nvSpPr>
        <p:spPr bwMode="auto">
          <a:xfrm>
            <a:off x="7238999" y="4091042"/>
            <a:ext cx="482601" cy="40475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6" name="Rectangle 145"/>
          <p:cNvSpPr/>
          <p:nvPr/>
        </p:nvSpPr>
        <p:spPr bwMode="auto">
          <a:xfrm>
            <a:off x="7238999" y="4091043"/>
            <a:ext cx="482601" cy="81440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7" name="Rectangle 146"/>
          <p:cNvSpPr/>
          <p:nvPr/>
        </p:nvSpPr>
        <p:spPr bwMode="auto">
          <a:xfrm>
            <a:off x="7962899" y="4081971"/>
            <a:ext cx="482601" cy="40475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8" name="Rectangle 147"/>
          <p:cNvSpPr/>
          <p:nvPr/>
        </p:nvSpPr>
        <p:spPr bwMode="auto">
          <a:xfrm>
            <a:off x="7962899" y="4081972"/>
            <a:ext cx="482601" cy="81440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9" name="Rectangle 148"/>
          <p:cNvSpPr/>
          <p:nvPr/>
        </p:nvSpPr>
        <p:spPr bwMode="auto">
          <a:xfrm>
            <a:off x="8686799" y="4091042"/>
            <a:ext cx="482601" cy="40475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0" name="Rectangle 149"/>
          <p:cNvSpPr/>
          <p:nvPr/>
        </p:nvSpPr>
        <p:spPr bwMode="auto">
          <a:xfrm>
            <a:off x="8686799" y="4091043"/>
            <a:ext cx="482601" cy="81440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1" name="Rectangle 150"/>
          <p:cNvSpPr/>
          <p:nvPr/>
        </p:nvSpPr>
        <p:spPr bwMode="auto">
          <a:xfrm>
            <a:off x="9410699" y="4081971"/>
            <a:ext cx="482601" cy="404758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2" name="Rectangle 151"/>
          <p:cNvSpPr/>
          <p:nvPr/>
        </p:nvSpPr>
        <p:spPr bwMode="auto">
          <a:xfrm>
            <a:off x="9410699" y="4081972"/>
            <a:ext cx="482601" cy="81440"/>
          </a:xfrm>
          <a:prstGeom prst="rect">
            <a:avLst/>
          </a:prstGeom>
          <a:solidFill>
            <a:srgbClr val="37804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152400" y="3664982"/>
            <a:ext cx="381000" cy="152400"/>
          </a:xfrm>
          <a:prstGeom prst="rightArrow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Left-Right Arrow 7"/>
          <p:cNvSpPr/>
          <p:nvPr/>
        </p:nvSpPr>
        <p:spPr bwMode="auto">
          <a:xfrm>
            <a:off x="3352800" y="3664982"/>
            <a:ext cx="304800" cy="152400"/>
          </a:xfrm>
          <a:prstGeom prst="leftRightArrow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6" name="Right Arrow 155"/>
          <p:cNvSpPr/>
          <p:nvPr/>
        </p:nvSpPr>
        <p:spPr bwMode="auto">
          <a:xfrm>
            <a:off x="1876610" y="3681373"/>
            <a:ext cx="260228" cy="152400"/>
          </a:xfrm>
          <a:prstGeom prst="rightArrow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normalizeH="0" baseline="0">
              <a:ln>
                <a:noFill/>
              </a:ln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6" name="Curved Connector 15"/>
          <p:cNvCxnSpPr>
            <a:stCxn id="119" idx="2"/>
            <a:endCxn id="123" idx="2"/>
          </p:cNvCxnSpPr>
          <p:nvPr/>
        </p:nvCxnSpPr>
        <p:spPr bwMode="auto">
          <a:xfrm rot="5400000" flipH="1" flipV="1">
            <a:off x="7494815" y="3171544"/>
            <a:ext cx="9071" cy="723900"/>
          </a:xfrm>
          <a:prstGeom prst="curvedConnector3">
            <a:avLst>
              <a:gd name="adj1" fmla="val -252011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Curved Connector 17"/>
          <p:cNvCxnSpPr>
            <a:stCxn id="123" idx="2"/>
            <a:endCxn id="125" idx="2"/>
          </p:cNvCxnSpPr>
          <p:nvPr/>
        </p:nvCxnSpPr>
        <p:spPr bwMode="auto">
          <a:xfrm rot="16200000" flipH="1">
            <a:off x="8218716" y="3171543"/>
            <a:ext cx="9071" cy="723900"/>
          </a:xfrm>
          <a:prstGeom prst="curvedConnector3">
            <a:avLst>
              <a:gd name="adj1" fmla="val 262011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urved Connector 24"/>
          <p:cNvCxnSpPr>
            <a:stCxn id="119" idx="0"/>
            <a:endCxn id="125" idx="0"/>
          </p:cNvCxnSpPr>
          <p:nvPr/>
        </p:nvCxnSpPr>
        <p:spPr bwMode="auto">
          <a:xfrm rot="5400000" flipH="1" flipV="1">
            <a:off x="7861301" y="2409371"/>
            <a:ext cx="12700" cy="1447800"/>
          </a:xfrm>
          <a:prstGeom prst="curvedConnector3">
            <a:avLst>
              <a:gd name="adj1" fmla="val 180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Curved Connector 26"/>
          <p:cNvCxnSpPr>
            <a:stCxn id="120" idx="0"/>
            <a:endCxn id="127" idx="0"/>
          </p:cNvCxnSpPr>
          <p:nvPr/>
        </p:nvCxnSpPr>
        <p:spPr bwMode="auto">
          <a:xfrm rot="5400000" flipH="1" flipV="1">
            <a:off x="8218715" y="2042886"/>
            <a:ext cx="9072" cy="2171700"/>
          </a:xfrm>
          <a:prstGeom prst="curvedConnector3">
            <a:avLst>
              <a:gd name="adj1" fmla="val 2619841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Curved Connector 28"/>
          <p:cNvCxnSpPr>
            <a:stCxn id="120" idx="0"/>
            <a:endCxn id="130" idx="0"/>
          </p:cNvCxnSpPr>
          <p:nvPr/>
        </p:nvCxnSpPr>
        <p:spPr bwMode="auto">
          <a:xfrm rot="5400000" flipH="1" flipV="1">
            <a:off x="8580666" y="1680937"/>
            <a:ext cx="9071" cy="2895600"/>
          </a:xfrm>
          <a:prstGeom prst="curvedConnector3">
            <a:avLst>
              <a:gd name="adj1" fmla="val 262011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Curved Connector 30"/>
          <p:cNvCxnSpPr>
            <a:stCxn id="125" idx="2"/>
            <a:endCxn id="127" idx="2"/>
          </p:cNvCxnSpPr>
          <p:nvPr/>
        </p:nvCxnSpPr>
        <p:spPr bwMode="auto">
          <a:xfrm rot="5400000" flipH="1" flipV="1">
            <a:off x="8942615" y="3171544"/>
            <a:ext cx="9071" cy="723900"/>
          </a:xfrm>
          <a:prstGeom prst="curvedConnector3">
            <a:avLst>
              <a:gd name="adj1" fmla="val -252011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Curved Connector 32"/>
          <p:cNvCxnSpPr>
            <a:stCxn id="129" idx="2"/>
            <a:endCxn id="152" idx="0"/>
          </p:cNvCxnSpPr>
          <p:nvPr/>
        </p:nvCxnSpPr>
        <p:spPr bwMode="auto">
          <a:xfrm rot="5400000">
            <a:off x="9565994" y="3614965"/>
            <a:ext cx="553014" cy="381001"/>
          </a:xfrm>
          <a:prstGeom prst="curvedConnector3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urved Connector 34"/>
          <p:cNvCxnSpPr>
            <a:stCxn id="151" idx="2"/>
            <a:endCxn id="149" idx="2"/>
          </p:cNvCxnSpPr>
          <p:nvPr/>
        </p:nvCxnSpPr>
        <p:spPr bwMode="auto">
          <a:xfrm rot="5400000">
            <a:off x="9285515" y="4129314"/>
            <a:ext cx="9071" cy="723900"/>
          </a:xfrm>
          <a:prstGeom prst="curvedConnector3">
            <a:avLst>
              <a:gd name="adj1" fmla="val 262011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urved Connector 38"/>
          <p:cNvCxnSpPr>
            <a:stCxn id="149" idx="2"/>
            <a:endCxn id="147" idx="2"/>
          </p:cNvCxnSpPr>
          <p:nvPr/>
        </p:nvCxnSpPr>
        <p:spPr bwMode="auto">
          <a:xfrm rot="5400000" flipH="1">
            <a:off x="8561614" y="4129315"/>
            <a:ext cx="9071" cy="723900"/>
          </a:xfrm>
          <a:prstGeom prst="curvedConnector3">
            <a:avLst>
              <a:gd name="adj1" fmla="val -252011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Curved Connector 42"/>
          <p:cNvCxnSpPr>
            <a:stCxn id="151" idx="0"/>
            <a:endCxn id="146" idx="0"/>
          </p:cNvCxnSpPr>
          <p:nvPr/>
        </p:nvCxnSpPr>
        <p:spPr bwMode="auto">
          <a:xfrm rot="16200000" flipH="1" flipV="1">
            <a:off x="8561614" y="3000657"/>
            <a:ext cx="9072" cy="2171700"/>
          </a:xfrm>
          <a:prstGeom prst="curvedConnector3">
            <a:avLst>
              <a:gd name="adj1" fmla="val -2519841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59066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  <p:bldP spid="57" grpId="0" animBg="1"/>
      <p:bldP spid="58" grpId="0" animBg="1"/>
      <p:bldP spid="67" grpId="0" animBg="1"/>
      <p:bldP spid="72" grpId="0" animBg="1"/>
      <p:bldP spid="73" grpId="0" animBg="1"/>
      <p:bldP spid="90" grpId="0" animBg="1"/>
      <p:bldP spid="93" grpId="0" animBg="1"/>
      <p:bldP spid="94" grpId="0" animBg="1"/>
      <p:bldP spid="103" grpId="0" animBg="1"/>
      <p:bldP spid="4" grpId="0" animBg="1"/>
      <p:bldP spid="113" grpId="0" animBg="1"/>
      <p:bldP spid="114" grpId="0" animBg="1"/>
      <p:bldP spid="117" grpId="0" build="p"/>
      <p:bldP spid="118" grpId="0" build="p"/>
      <p:bldP spid="119" grpId="0" animBg="1"/>
      <p:bldP spid="120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7" grpId="0" animBg="1"/>
      <p:bldP spid="8" grpId="0" animBg="1"/>
      <p:bldP spid="1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6313811" y="628395"/>
            <a:ext cx="4114800" cy="18288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38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34" y="876405"/>
            <a:ext cx="5045528" cy="13327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310583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49062" y="3105835"/>
            <a:ext cx="7010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 </a:t>
            </a:r>
            <a:r>
              <a:rPr lang="en-US" sz="2400" dirty="0" smtClean="0">
                <a:solidFill>
                  <a:schemeClr val="bg1"/>
                </a:solidFill>
              </a:rPr>
              <a:t>science model enabled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 algn="ctr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Semantically defined dynamic experiences</a:t>
            </a:r>
          </a:p>
          <a:p>
            <a:pPr marL="342900" indent="-342900" algn="ctr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Dynamic application flow </a:t>
            </a:r>
          </a:p>
          <a:p>
            <a:pPr marL="342900" indent="-342900" algn="ctr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Device agnostic representation of the UI</a:t>
            </a:r>
          </a:p>
          <a:p>
            <a:pPr marL="342900" indent="-342900" algn="ctr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Device specific applications to render the UI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0998" y="1143000"/>
            <a:ext cx="2178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70C0"/>
                </a:solidFill>
              </a:rPr>
              <a:t>FUEGO</a:t>
            </a:r>
            <a:endParaRPr lang="en-US" sz="4800" dirty="0">
              <a:solidFill>
                <a:srgbClr val="0070C0"/>
              </a:solidFill>
            </a:endParaRPr>
          </a:p>
        </p:txBody>
      </p:sp>
      <p:pic>
        <p:nvPicPr>
          <p:cNvPr id="9" name="Picture 8" descr="vision_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1233089"/>
            <a:ext cx="685799" cy="68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276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669"/>
            <a:ext cx="12192000" cy="591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35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1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3429000" y="685800"/>
            <a:ext cx="5486400" cy="18288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38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0" y="2504569"/>
            <a:ext cx="670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30 Million users filed their taxes with TurboTax</a:t>
            </a:r>
          </a:p>
          <a:p>
            <a:pPr marL="342900" indent="-342900" algn="ctr"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5 </a:t>
            </a:r>
            <a:r>
              <a:rPr lang="en-US" sz="2400" dirty="0">
                <a:solidFill>
                  <a:schemeClr val="bg1"/>
                </a:solidFill>
              </a:rPr>
              <a:t>Million used desktop</a:t>
            </a:r>
          </a:p>
          <a:p>
            <a:pPr marL="342900" indent="-342900" algn="ctr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25 Million used online</a:t>
            </a:r>
          </a:p>
          <a:p>
            <a:pPr marL="342900" indent="-342900" algn="ctr">
              <a:lnSpc>
                <a:spcPct val="150000"/>
              </a:lnSpc>
              <a:buFont typeface="Arial"/>
              <a:buChar char="•"/>
            </a:pPr>
            <a:endParaRPr lang="en-US" sz="2400" dirty="0" smtClean="0">
              <a:solidFill>
                <a:srgbClr val="FEBD0A"/>
              </a:solidFill>
            </a:endParaRPr>
          </a:p>
          <a:p>
            <a:pPr marL="342900" indent="-342900" algn="ctr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TurboTax is 25 years old</a:t>
            </a:r>
          </a:p>
          <a:p>
            <a:pPr marL="342900" indent="-342900" algn="ctr">
              <a:lnSpc>
                <a:spcPct val="150000"/>
              </a:lnSpc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Roots as a Desktop App (and old)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436" y="938319"/>
            <a:ext cx="5045528" cy="133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7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526268" y="3352800"/>
            <a:ext cx="36731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Chalkduster"/>
                <a:cs typeface="Chalkduster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392788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190634" y="1946680"/>
            <a:ext cx="9810751" cy="4018359"/>
          </a:xfrm>
          <a:prstGeom prst="rect">
            <a:avLst/>
          </a:prstGeom>
        </p:spPr>
        <p:txBody>
          <a:bodyPr/>
          <a:lstStyle>
            <a:lvl1pPr marL="589188" indent="-401718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901636" indent="-401718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214084" indent="-401718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1526532" indent="-401718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1838980" indent="-401718" algn="l" rtl="0" eaLnBrk="0" fontAlgn="base" hangingPunct="0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2160354" indent="-401718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2481730" indent="-401718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2803104" indent="-401718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3124480" indent="-401718" algn="l" rtl="0" fontAlgn="base">
              <a:spcBef>
                <a:spcPts val="1687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defTabSz="914400">
              <a:buFont typeface="Wingdings" panose="05000000000000000000" pitchFamily="2" charset="2"/>
              <a:buChar char="§"/>
            </a:pPr>
            <a:r>
              <a:rPr lang="en-US" kern="0" dirty="0" smtClean="0"/>
              <a:t>Hard-coded business logic</a:t>
            </a:r>
          </a:p>
          <a:p>
            <a:pPr defTabSz="914400">
              <a:buFont typeface="Wingdings" panose="05000000000000000000" pitchFamily="2" charset="2"/>
              <a:buChar char="§"/>
            </a:pPr>
            <a:endParaRPr lang="en-US" kern="0" dirty="0"/>
          </a:p>
          <a:p>
            <a:pPr defTabSz="914400">
              <a:buFont typeface="Wingdings" panose="05000000000000000000" pitchFamily="2" charset="2"/>
              <a:buChar char="§"/>
            </a:pPr>
            <a:r>
              <a:rPr lang="en-US" kern="0" dirty="0" smtClean="0"/>
              <a:t>Fixed UI flow</a:t>
            </a:r>
          </a:p>
          <a:p>
            <a:pPr defTabSz="914400">
              <a:buFont typeface="Wingdings" panose="05000000000000000000" pitchFamily="2" charset="2"/>
              <a:buChar char="§"/>
            </a:pPr>
            <a:endParaRPr lang="en-US" kern="0" dirty="0"/>
          </a:p>
          <a:p>
            <a:pPr defTabSz="914400">
              <a:buFont typeface="Wingdings" panose="05000000000000000000" pitchFamily="2" charset="2"/>
              <a:buChar char="§"/>
            </a:pPr>
            <a:r>
              <a:rPr lang="en-US" kern="0" dirty="0" smtClean="0"/>
              <a:t>Domain knowledge embedded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90633" y="533400"/>
            <a:ext cx="9810751" cy="1714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374" algn="ctr" rtl="0" fontAlgn="base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750" algn="ctr" rtl="0" fontAlgn="base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124" algn="ctr" rtl="0" fontAlgn="base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500" algn="ctr" rtl="0" fontAlgn="base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914400"/>
            <a:r>
              <a:rPr lang="en-US" dirty="0">
                <a:solidFill>
                  <a:srgbClr val="0070C0"/>
                </a:solidFill>
              </a:rPr>
              <a:t>Business Logic and TurboTax</a:t>
            </a:r>
          </a:p>
        </p:txBody>
      </p:sp>
    </p:spTree>
    <p:extLst>
      <p:ext uri="{BB962C8B-B14F-4D97-AF65-F5344CB8AC3E}">
        <p14:creationId xmlns:p14="http://schemas.microsoft.com/office/powerpoint/2010/main" val="3088504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46"/>
          <p:cNvSpPr/>
          <p:nvPr/>
        </p:nvSpPr>
        <p:spPr>
          <a:xfrm>
            <a:off x="838200" y="304800"/>
            <a:ext cx="1879848" cy="690933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lang="en" sz="1600" dirty="0">
              <a:solidFill>
                <a:schemeClr val="bg1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04800"/>
            <a:ext cx="4590967" cy="37099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364"/>
          <a:stretch/>
        </p:blipFill>
        <p:spPr>
          <a:xfrm>
            <a:off x="7162800" y="3124200"/>
            <a:ext cx="4590967" cy="32687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9757" y="442531"/>
            <a:ext cx="141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Experience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Shape 146"/>
          <p:cNvSpPr/>
          <p:nvPr/>
        </p:nvSpPr>
        <p:spPr>
          <a:xfrm>
            <a:off x="9906000" y="2280867"/>
            <a:ext cx="1879848" cy="690933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lang="en" sz="1600" dirty="0">
              <a:solidFill>
                <a:schemeClr val="bg1"/>
              </a:solidFill>
              <a:latin typeface="+mj-lt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38038" y="244166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Experience 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6683" y="4572000"/>
            <a:ext cx="4638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We know what you </a:t>
            </a:r>
            <a:r>
              <a:rPr lang="en-US" sz="5400" dirty="0" smtClean="0">
                <a:solidFill>
                  <a:srgbClr val="0070C0"/>
                </a:solidFill>
              </a:rPr>
              <a:t>PREFER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9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447174" cy="496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1"/>
          <p:cNvPicPr preferRelativeResize="0"/>
          <p:nvPr/>
        </p:nvPicPr>
        <p:blipFill rotWithShape="1">
          <a:blip r:embed="rId4">
            <a:alphaModFix/>
          </a:blip>
          <a:srcRect l="4949" t="4869" r="2571" b="2779"/>
          <a:stretch/>
        </p:blipFill>
        <p:spPr>
          <a:xfrm>
            <a:off x="7628250" y="174805"/>
            <a:ext cx="4380000" cy="46105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09600" y="5410200"/>
            <a:ext cx="11132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5400" dirty="0"/>
              <a:t>We serve up what’s </a:t>
            </a:r>
            <a:r>
              <a:rPr lang="en" sz="5400" dirty="0">
                <a:solidFill>
                  <a:srgbClr val="0070C0"/>
                </a:solidFill>
              </a:rPr>
              <a:t>RELEVANT</a:t>
            </a:r>
            <a:r>
              <a:rPr lang="en" sz="5400" dirty="0"/>
              <a:t> to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55436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1iOIkahmkWlPG9HTcY.z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qQI8YVvUUCIGHXFSogQj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wnM.iqjF0Grn40mnQDxv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t64dHbHPEebH2POvxT1P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J82m16A8UKUjVxouTzJ8Q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blank">
  <a:themeElements>
    <a:clrScheme name="Intuit Template_v1_040308 13">
      <a:dk1>
        <a:srgbClr val="000000"/>
      </a:dk1>
      <a:lt1>
        <a:srgbClr val="FFFFFF"/>
      </a:lt1>
      <a:dk2>
        <a:srgbClr val="4E9E19"/>
      </a:dk2>
      <a:lt2>
        <a:srgbClr val="DAD2AE"/>
      </a:lt2>
      <a:accent1>
        <a:srgbClr val="3860B8"/>
      </a:accent1>
      <a:accent2>
        <a:srgbClr val="FEC82A"/>
      </a:accent2>
      <a:accent3>
        <a:srgbClr val="FFFFFF"/>
      </a:accent3>
      <a:accent4>
        <a:srgbClr val="000000"/>
      </a:accent4>
      <a:accent5>
        <a:srgbClr val="AEB6D8"/>
      </a:accent5>
      <a:accent6>
        <a:srgbClr val="E6B525"/>
      </a:accent6>
      <a:hlink>
        <a:srgbClr val="F0640F"/>
      </a:hlink>
      <a:folHlink>
        <a:srgbClr val="D2D246"/>
      </a:folHlink>
    </a:clrScheme>
    <a:fontScheme name="Intuit Template_v1_040308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  <a:spAutoFit/>
      </a:bodyPr>
      <a:lstStyle>
        <a:defPPr marL="117475" marR="0" indent="-117475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accent1"/>
          </a:buClr>
          <a:buSzTx/>
          <a:buFont typeface="Arial" pitchFamily="34" charset="0"/>
          <a:buChar char="•"/>
          <a:tabLst/>
          <a:defRPr kumimoji="0" sz="120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>
    <a:extraClrScheme>
      <a:clrScheme name="Intuit Template_v1_0403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uit Template_v1_0403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uit Template_v1_0403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uit Template_v1_0403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uit Template_v1_0403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uit Template_v1_0403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uit Template_v1_0403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uit Template_v1_0403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uit Template_v1_0403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uit Template_v1_0403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uit Template_v1_0403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uit Template_v1_0403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uit Template_v1_040308 13">
        <a:dk1>
          <a:srgbClr val="000000"/>
        </a:dk1>
        <a:lt1>
          <a:srgbClr val="FFFFFF"/>
        </a:lt1>
        <a:dk2>
          <a:srgbClr val="4E9E19"/>
        </a:dk2>
        <a:lt2>
          <a:srgbClr val="DAD2AE"/>
        </a:lt2>
        <a:accent1>
          <a:srgbClr val="3860B8"/>
        </a:accent1>
        <a:accent2>
          <a:srgbClr val="FEC82A"/>
        </a:accent2>
        <a:accent3>
          <a:srgbClr val="FFFFFF"/>
        </a:accent3>
        <a:accent4>
          <a:srgbClr val="000000"/>
        </a:accent4>
        <a:accent5>
          <a:srgbClr val="AEB6D8"/>
        </a:accent5>
        <a:accent6>
          <a:srgbClr val="E6B525"/>
        </a:accent6>
        <a:hlink>
          <a:srgbClr val="F0640F"/>
        </a:hlink>
        <a:folHlink>
          <a:srgbClr val="D2D2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212328</TotalTime>
  <Words>743</Words>
  <Application>Microsoft Office PowerPoint</Application>
  <PresentationFormat>Widescreen</PresentationFormat>
  <Paragraphs>190</Paragraphs>
  <Slides>32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Arial Unicode MS</vt:lpstr>
      <vt:lpstr>MS PGothic</vt:lpstr>
      <vt:lpstr>MS PGothic</vt:lpstr>
      <vt:lpstr>Arial</vt:lpstr>
      <vt:lpstr>Calibri</vt:lpstr>
      <vt:lpstr>Chalkduster</vt:lpstr>
      <vt:lpstr>Gill Sans</vt:lpstr>
      <vt:lpstr>Gill Sans MT</vt:lpstr>
      <vt:lpstr>Proxima Nova</vt:lpstr>
      <vt:lpstr>Questrial</vt:lpstr>
      <vt:lpstr>Times</vt:lpstr>
      <vt:lpstr>Verdana</vt:lpstr>
      <vt:lpstr>Wingdings</vt:lpstr>
      <vt:lpstr>ヒラギノ角ゴ ProN W3</vt:lpstr>
      <vt:lpstr>1_Title &amp; Bullets</vt:lpstr>
      <vt:lpstr>6_blank</vt:lpstr>
      <vt:lpstr>think-cell Slide</vt:lpstr>
      <vt:lpstr>It’s All About Me From Big Data Models to Personalized Experience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we tailor  the experience just for YOU?</vt:lpstr>
      <vt:lpstr>PowerPoint Presentation</vt:lpstr>
      <vt:lpstr>What is Data Science?</vt:lpstr>
      <vt:lpstr>PowerPoint Presentation</vt:lpstr>
      <vt:lpstr>From business problems to models</vt:lpstr>
      <vt:lpstr>Data model building cycle</vt:lpstr>
      <vt:lpstr>Identify data</vt:lpstr>
      <vt:lpstr>Pre-processing data</vt:lpstr>
      <vt:lpstr>Model training</vt:lpstr>
      <vt:lpstr>PowerPoint Presentation</vt:lpstr>
      <vt:lpstr>PowerPoint Presentation</vt:lpstr>
      <vt:lpstr>Model evaluation</vt:lpstr>
      <vt:lpstr>Example: Training a model</vt:lpstr>
      <vt:lpstr>Advantages of data models </vt:lpstr>
      <vt:lpstr>Limitations of data models</vt:lpstr>
      <vt:lpstr>Traditional process flow</vt:lpstr>
      <vt:lpstr>Dynamic process flow</vt:lpstr>
      <vt:lpstr>Design With Data Science Mindset</vt:lpstr>
      <vt:lpstr>PowerPoint Presentation</vt:lpstr>
      <vt:lpstr>PowerPoint Presentation</vt:lpstr>
      <vt:lpstr>PowerPoint Presentation</vt:lpstr>
      <vt:lpstr>PowerPoint Presentation</vt:lpstr>
    </vt:vector>
  </TitlesOfParts>
  <Company>Intuit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FY13 PD Org Principles</dc:title>
  <dc:creator>Mark Raterman</dc:creator>
  <cp:lastModifiedBy>Yao Morin</cp:lastModifiedBy>
  <cp:revision>879</cp:revision>
  <cp:lastPrinted>2013-08-12T15:26:05Z</cp:lastPrinted>
  <dcterms:created xsi:type="dcterms:W3CDTF">2013-06-07T19:31:12Z</dcterms:created>
  <dcterms:modified xsi:type="dcterms:W3CDTF">2016-03-08T02:05:22Z</dcterms:modified>
</cp:coreProperties>
</file>